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slides/slide136.xml" ContentType="application/vnd.openxmlformats-officedocument.presentationml.slide+xml"/>
  <Override PartName="/ppt/slides/slide13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41"/>
  </p:notesMasterIdLst>
  <p:handoutMasterIdLst>
    <p:handoutMasterId r:id="rId142"/>
  </p:handoutMasterIdLst>
  <p:sldIdLst>
    <p:sldId id="263" r:id="rId4"/>
    <p:sldId id="350" r:id="rId5"/>
    <p:sldId id="423" r:id="rId6"/>
    <p:sldId id="264" r:id="rId7"/>
    <p:sldId id="321" r:id="rId8"/>
    <p:sldId id="284" r:id="rId9"/>
    <p:sldId id="285" r:id="rId10"/>
    <p:sldId id="290" r:id="rId11"/>
    <p:sldId id="287" r:id="rId12"/>
    <p:sldId id="381" r:id="rId13"/>
    <p:sldId id="274" r:id="rId14"/>
    <p:sldId id="302" r:id="rId15"/>
    <p:sldId id="337" r:id="rId16"/>
    <p:sldId id="336" r:id="rId17"/>
    <p:sldId id="314" r:id="rId18"/>
    <p:sldId id="334" r:id="rId19"/>
    <p:sldId id="317" r:id="rId20"/>
    <p:sldId id="318" r:id="rId21"/>
    <p:sldId id="432" r:id="rId22"/>
    <p:sldId id="393" r:id="rId23"/>
    <p:sldId id="394" r:id="rId24"/>
    <p:sldId id="382" r:id="rId25"/>
    <p:sldId id="289" r:id="rId26"/>
    <p:sldId id="395" r:id="rId27"/>
    <p:sldId id="380" r:id="rId28"/>
    <p:sldId id="267" r:id="rId29"/>
    <p:sldId id="383" r:id="rId30"/>
    <p:sldId id="396" r:id="rId31"/>
    <p:sldId id="324" r:id="rId32"/>
    <p:sldId id="293" r:id="rId33"/>
    <p:sldId id="435" r:id="rId34"/>
    <p:sldId id="434" r:id="rId35"/>
    <p:sldId id="433" r:id="rId36"/>
    <p:sldId id="436" r:id="rId37"/>
    <p:sldId id="424" r:id="rId38"/>
    <p:sldId id="326" r:id="rId39"/>
    <p:sldId id="413" r:id="rId40"/>
    <p:sldId id="327" r:id="rId41"/>
    <p:sldId id="329" r:id="rId42"/>
    <p:sldId id="330" r:id="rId43"/>
    <p:sldId id="331" r:id="rId44"/>
    <p:sldId id="406" r:id="rId45"/>
    <p:sldId id="335" r:id="rId46"/>
    <p:sldId id="417" r:id="rId47"/>
    <p:sldId id="425" r:id="rId48"/>
    <p:sldId id="426" r:id="rId49"/>
    <p:sldId id="416" r:id="rId50"/>
    <p:sldId id="268" r:id="rId51"/>
    <p:sldId id="418" r:id="rId52"/>
    <p:sldId id="419" r:id="rId53"/>
    <p:sldId id="420" r:id="rId54"/>
    <p:sldId id="398" r:id="rId55"/>
    <p:sldId id="415" r:id="rId56"/>
    <p:sldId id="323" r:id="rId57"/>
    <p:sldId id="429" r:id="rId58"/>
    <p:sldId id="338" r:id="rId59"/>
    <p:sldId id="342" r:id="rId60"/>
    <p:sldId id="399" r:id="rId61"/>
    <p:sldId id="400" r:id="rId62"/>
    <p:sldId id="401" r:id="rId63"/>
    <p:sldId id="404" r:id="rId64"/>
    <p:sldId id="402" r:id="rId65"/>
    <p:sldId id="403" r:id="rId66"/>
    <p:sldId id="421" r:id="rId67"/>
    <p:sldId id="379" r:id="rId68"/>
    <p:sldId id="422" r:id="rId69"/>
    <p:sldId id="282" r:id="rId70"/>
    <p:sldId id="411" r:id="rId71"/>
    <p:sldId id="372" r:id="rId72"/>
    <p:sldId id="364" r:id="rId73"/>
    <p:sldId id="371" r:id="rId74"/>
    <p:sldId id="365" r:id="rId75"/>
    <p:sldId id="407" r:id="rId76"/>
    <p:sldId id="409" r:id="rId77"/>
    <p:sldId id="408" r:id="rId78"/>
    <p:sldId id="370" r:id="rId79"/>
    <p:sldId id="397" r:id="rId80"/>
    <p:sldId id="275" r:id="rId81"/>
    <p:sldId id="378" r:id="rId82"/>
    <p:sldId id="312" r:id="rId83"/>
    <p:sldId id="271" r:id="rId84"/>
    <p:sldId id="388" r:id="rId85"/>
    <p:sldId id="389" r:id="rId86"/>
    <p:sldId id="390" r:id="rId87"/>
    <p:sldId id="391" r:id="rId88"/>
    <p:sldId id="392" r:id="rId89"/>
    <p:sldId id="377" r:id="rId90"/>
    <p:sldId id="269" r:id="rId91"/>
    <p:sldId id="354" r:id="rId92"/>
    <p:sldId id="360" r:id="rId93"/>
    <p:sldId id="361" r:id="rId94"/>
    <p:sldId id="362" r:id="rId95"/>
    <p:sldId id="384" r:id="rId96"/>
    <p:sldId id="387" r:id="rId97"/>
    <p:sldId id="386" r:id="rId98"/>
    <p:sldId id="363" r:id="rId99"/>
    <p:sldId id="385" r:id="rId100"/>
    <p:sldId id="351" r:id="rId101"/>
    <p:sldId id="299" r:id="rId102"/>
    <p:sldId id="366" r:id="rId103"/>
    <p:sldId id="322" r:id="rId104"/>
    <p:sldId id="301" r:id="rId105"/>
    <p:sldId id="353" r:id="rId106"/>
    <p:sldId id="359" r:id="rId107"/>
    <p:sldId id="355" r:id="rId108"/>
    <p:sldId id="357" r:id="rId109"/>
    <p:sldId id="358" r:id="rId110"/>
    <p:sldId id="307" r:id="rId111"/>
    <p:sldId id="349" r:id="rId112"/>
    <p:sldId id="298" r:id="rId113"/>
    <p:sldId id="352" r:id="rId114"/>
    <p:sldId id="343" r:id="rId115"/>
    <p:sldId id="367" r:id="rId116"/>
    <p:sldId id="348" r:id="rId117"/>
    <p:sldId id="347" r:id="rId118"/>
    <p:sldId id="344" r:id="rId119"/>
    <p:sldId id="345" r:id="rId120"/>
    <p:sldId id="346" r:id="rId121"/>
    <p:sldId id="308" r:id="rId122"/>
    <p:sldId id="368" r:id="rId123"/>
    <p:sldId id="376" r:id="rId124"/>
    <p:sldId id="369" r:id="rId125"/>
    <p:sldId id="305" r:id="rId126"/>
    <p:sldId id="412" r:id="rId127"/>
    <p:sldId id="300" r:id="rId128"/>
    <p:sldId id="291" r:id="rId129"/>
    <p:sldId id="270" r:id="rId130"/>
    <p:sldId id="286" r:id="rId131"/>
    <p:sldId id="313" r:id="rId132"/>
    <p:sldId id="273" r:id="rId133"/>
    <p:sldId id="294" r:id="rId134"/>
    <p:sldId id="427" r:id="rId135"/>
    <p:sldId id="428" r:id="rId136"/>
    <p:sldId id="295" r:id="rId137"/>
    <p:sldId id="430" r:id="rId138"/>
    <p:sldId id="431" r:id="rId139"/>
    <p:sldId id="437" r:id="rId140"/>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69886" autoAdjust="0"/>
  </p:normalViewPr>
  <p:slideViewPr>
    <p:cSldViewPr>
      <p:cViewPr>
        <p:scale>
          <a:sx n="50" d="100"/>
          <a:sy n="50" d="100"/>
        </p:scale>
        <p:origin x="-342" y="84"/>
      </p:cViewPr>
      <p:guideLst>
        <p:guide orient="horz" pos="4320"/>
        <p:guide pos="7680"/>
      </p:guideLst>
    </p:cSldViewPr>
  </p:slideViewPr>
  <p:outlineViewPr>
    <p:cViewPr>
      <p:scale>
        <a:sx n="33" d="100"/>
        <a:sy n="33" d="100"/>
      </p:scale>
      <p:origin x="48" y="0"/>
    </p:cViewPr>
  </p:outlineViewPr>
  <p:notesTextViewPr>
    <p:cViewPr>
      <p:scale>
        <a:sx n="150" d="100"/>
        <a:sy n="150" d="100"/>
      </p:scale>
      <p:origin x="0" y="0"/>
    </p:cViewPr>
  </p:notesTextViewPr>
  <p:sorterViewPr>
    <p:cViewPr>
      <p:scale>
        <a:sx n="100" d="100"/>
        <a:sy n="100" d="100"/>
      </p:scale>
      <p:origin x="0" y="13830"/>
    </p:cViewPr>
  </p:sorterViewPr>
  <p:notesViewPr>
    <p:cSldViewPr>
      <p:cViewPr varScale="1">
        <p:scale>
          <a:sx n="120" d="100"/>
          <a:sy n="120" d="100"/>
        </p:scale>
        <p:origin x="-1248" y="-96"/>
      </p:cViewPr>
      <p:guideLst>
        <p:guide orient="horz" pos="2141"/>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viewProps" Target="viewProp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slide" Target="slides/slide136.xml"/><Relationship Id="rId80" Type="http://schemas.openxmlformats.org/officeDocument/2006/relationships/slide" Target="slides/slide77.xml"/><Relationship Id="rId85" Type="http://schemas.openxmlformats.org/officeDocument/2006/relationships/slide" Target="slides/slide82.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slide" Target="slides/slide137.xml"/><Relationship Id="rId145"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notesMaster" Target="notesMasters/notesMaster1.xml"/><Relationship Id="rId146" Type="http://schemas.openxmlformats.org/officeDocument/2006/relationships/tableStyles" Target="tableStyle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handoutMaster" Target="handoutMasters/handoutMaster1.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04/10/16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04/10/16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137.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These</a:t>
            </a:r>
            <a:r>
              <a:rPr lang="it-IT" sz="1200" dirty="0" smtClean="0"/>
              <a:t> are the </a:t>
            </a:r>
            <a:r>
              <a:rPr lang="it-IT" sz="1200" dirty="0" err="1" smtClean="0"/>
              <a:t>dependency</a:t>
            </a:r>
            <a:r>
              <a:rPr lang="it-IT" sz="1200" dirty="0" smtClean="0"/>
              <a:t> </a:t>
            </a:r>
            <a:r>
              <a:rPr lang="it-IT" sz="1200" dirty="0" err="1" smtClean="0"/>
              <a:t>declared</a:t>
            </a:r>
            <a:r>
              <a:rPr lang="it-IT" sz="1200" dirty="0" smtClean="0"/>
              <a:t> inside the </a:t>
            </a:r>
            <a:r>
              <a:rPr lang="it-IT" sz="1200" dirty="0" err="1" smtClean="0"/>
              <a:t>maven</a:t>
            </a:r>
            <a:r>
              <a:rPr lang="it-IT" sz="1200" dirty="0" smtClean="0"/>
              <a:t> </a:t>
            </a:r>
            <a:r>
              <a:rPr lang="it-IT" sz="1200" dirty="0" err="1" smtClean="0"/>
              <a:t>descriptor</a:t>
            </a:r>
            <a:endParaRPr lang="it-IT" sz="1200" dirty="0" smtClean="0"/>
          </a:p>
          <a:p>
            <a:endParaRPr lang="it-IT" sz="1200" dirty="0" smtClean="0"/>
          </a:p>
          <a:p>
            <a:r>
              <a:rPr lang="it-IT" sz="1200" dirty="0" err="1" smtClean="0"/>
              <a:t>Flyway</a:t>
            </a:r>
            <a:r>
              <a:rPr lang="it-IT" sz="1200" dirty="0" smtClean="0"/>
              <a:t> a database </a:t>
            </a:r>
            <a:r>
              <a:rPr lang="it-IT" sz="1200" dirty="0" err="1" smtClean="0"/>
              <a:t>migration</a:t>
            </a:r>
            <a:r>
              <a:rPr lang="it-IT" sz="1200" dirty="0" smtClean="0"/>
              <a:t> </a:t>
            </a:r>
            <a:r>
              <a:rPr lang="it-IT" sz="1200" dirty="0" err="1" smtClean="0"/>
              <a:t>tool</a:t>
            </a:r>
            <a:endParaRPr lang="it-IT" sz="1200" dirty="0" smtClean="0"/>
          </a:p>
          <a:p>
            <a:r>
              <a:rPr lang="it-IT" sz="1200" dirty="0" smtClean="0"/>
              <a:t>Java </a:t>
            </a:r>
            <a:r>
              <a:rPr lang="it-IT" sz="1200" dirty="0" err="1" smtClean="0"/>
              <a:t>connector</a:t>
            </a:r>
            <a:r>
              <a:rPr lang="it-IT" sz="1200" dirty="0" smtClean="0"/>
              <a:t> for </a:t>
            </a:r>
            <a:r>
              <a:rPr lang="it-IT" sz="1200" dirty="0" err="1" smtClean="0"/>
              <a:t>MySQL</a:t>
            </a:r>
            <a:endParaRPr lang="it-IT" sz="1200" dirty="0" smtClean="0"/>
          </a:p>
          <a:p>
            <a:r>
              <a:rPr lang="it-IT" sz="1200" dirty="0" smtClean="0"/>
              <a:t>Starter web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web </a:t>
            </a:r>
            <a:r>
              <a:rPr lang="it-IT" sz="1200" dirty="0" err="1" smtClean="0"/>
              <a:t>application</a:t>
            </a:r>
            <a:endParaRPr lang="it-IT" sz="1200" dirty="0" smtClean="0"/>
          </a:p>
          <a:p>
            <a:r>
              <a:rPr lang="it-IT" sz="1200" dirty="0" smtClean="0"/>
              <a:t>Data </a:t>
            </a:r>
            <a:r>
              <a:rPr lang="it-IT" sz="1200" dirty="0" err="1" smtClean="0"/>
              <a:t>rest</a:t>
            </a:r>
            <a:r>
              <a:rPr lang="it-IT" sz="1200" dirty="0" smtClean="0"/>
              <a:t>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a:t>
            </a:r>
            <a:r>
              <a:rPr lang="it-IT" sz="1200" dirty="0" err="1" smtClean="0"/>
              <a:t>rest</a:t>
            </a:r>
            <a:r>
              <a:rPr lang="it-IT" sz="1200" dirty="0" smtClean="0"/>
              <a:t> </a:t>
            </a:r>
            <a:r>
              <a:rPr lang="en-US" sz="1200" dirty="0" smtClean="0"/>
              <a:t>web services developed on top of data repositories</a:t>
            </a:r>
            <a:endParaRPr lang="it-IT" sz="1200" dirty="0" smtClean="0"/>
          </a:p>
          <a:p>
            <a:r>
              <a:rPr lang="it-IT" sz="1200" dirty="0" smtClean="0"/>
              <a:t>JPA for the data management in a </a:t>
            </a:r>
            <a:r>
              <a:rPr lang="it-IT" sz="1200" dirty="0" err="1" smtClean="0"/>
              <a:t>relational</a:t>
            </a:r>
            <a:r>
              <a:rPr lang="it-IT" sz="1200" dirty="0" smtClean="0"/>
              <a:t> database</a:t>
            </a:r>
          </a:p>
          <a:p>
            <a:r>
              <a:rPr lang="it-IT" sz="1200" dirty="0" smtClean="0"/>
              <a:t>H2 database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the microservices package </a:t>
            </a:r>
            <a:r>
              <a:rPr lang="it-IT" baseline="0" dirty="0" err="1" smtClean="0"/>
              <a:t>details</a:t>
            </a:r>
            <a:endParaRPr lang="it-IT" baseline="0" dirty="0" smtClean="0"/>
          </a:p>
          <a:p>
            <a:r>
              <a:rPr lang="it-IT" baseline="0" dirty="0" smtClean="0"/>
              <a:t>In the root package </a:t>
            </a:r>
            <a:r>
              <a:rPr lang="it-IT" baseline="0" dirty="0" err="1" smtClean="0"/>
              <a:t>it</a:t>
            </a:r>
            <a:r>
              <a:rPr lang="it-IT" baseline="0" dirty="0" smtClean="0"/>
              <a:t> </a:t>
            </a:r>
            <a:r>
              <a:rPr lang="it-IT" baseline="0" dirty="0" err="1" smtClean="0"/>
              <a:t>has</a:t>
            </a:r>
            <a:r>
              <a:rPr lang="it-IT" baseline="0" dirty="0" smtClean="0"/>
              <a:t> </a:t>
            </a:r>
            <a:r>
              <a:rPr lang="it-IT" baseline="0" dirty="0" err="1" smtClean="0"/>
              <a:t>been</a:t>
            </a:r>
            <a:r>
              <a:rPr lang="it-IT" baseline="0" dirty="0" smtClean="0"/>
              <a:t> </a:t>
            </a:r>
            <a:r>
              <a:rPr lang="it-IT" baseline="0" dirty="0" err="1" smtClean="0"/>
              <a:t>implemented</a:t>
            </a:r>
            <a:r>
              <a:rPr lang="it-IT" baseline="0" dirty="0" smtClean="0"/>
              <a:t> the Spring </a:t>
            </a:r>
            <a:r>
              <a:rPr lang="it-IT" baseline="0" dirty="0" err="1" smtClean="0"/>
              <a:t>Boot</a:t>
            </a:r>
            <a:r>
              <a:rPr lang="it-IT" baseline="0" dirty="0" smtClean="0"/>
              <a:t> </a:t>
            </a:r>
            <a:r>
              <a:rPr lang="it-IT" baseline="0" dirty="0" err="1" smtClean="0"/>
              <a:t>Main</a:t>
            </a:r>
            <a:r>
              <a:rPr lang="it-IT" baseline="0" dirty="0" smtClean="0"/>
              <a:t> </a:t>
            </a:r>
            <a:r>
              <a:rPr lang="it-IT" baseline="0" dirty="0" err="1" smtClean="0"/>
              <a:t>class</a:t>
            </a:r>
            <a:endParaRPr lang="it-IT" baseline="0" dirty="0" smtClean="0"/>
          </a:p>
          <a:p>
            <a:r>
              <a:rPr lang="it-IT" baseline="0" dirty="0" smtClean="0"/>
              <a:t>The </a:t>
            </a:r>
            <a:r>
              <a:rPr lang="it-IT" baseline="0" dirty="0" err="1" smtClean="0"/>
              <a:t>other</a:t>
            </a:r>
            <a:r>
              <a:rPr lang="it-IT" baseline="0" dirty="0" smtClean="0"/>
              <a:t> </a:t>
            </a:r>
            <a:r>
              <a:rPr lang="it-IT" baseline="0" dirty="0" err="1" smtClean="0"/>
              <a:t>packages</a:t>
            </a:r>
            <a:r>
              <a:rPr lang="it-IT" baseline="0" dirty="0" smtClean="0"/>
              <a:t> </a:t>
            </a:r>
            <a:r>
              <a:rPr lang="it-IT" baseline="0" dirty="0" err="1" smtClean="0"/>
              <a:t>represents</a:t>
            </a:r>
            <a:r>
              <a:rPr lang="it-IT" baseline="0" dirty="0" smtClean="0"/>
              <a:t> the JPA </a:t>
            </a:r>
            <a:r>
              <a:rPr lang="it-IT" baseline="0" dirty="0" err="1" smtClean="0"/>
              <a:t>reposisories</a:t>
            </a:r>
            <a:r>
              <a:rPr lang="it-IT" baseline="0" dirty="0" smtClean="0"/>
              <a:t>, the domain </a:t>
            </a:r>
            <a:r>
              <a:rPr lang="it-IT" baseline="0" dirty="0" err="1" smtClean="0"/>
              <a:t>class</a:t>
            </a:r>
            <a:endParaRPr lang="it-IT" baseline="0" dirty="0" smtClean="0"/>
          </a:p>
          <a:p>
            <a:r>
              <a:rPr lang="it-IT" baseline="0" dirty="0" smtClean="0"/>
              <a:t>The web package </a:t>
            </a:r>
            <a:r>
              <a:rPr lang="it-IT" baseline="0" dirty="0" err="1" smtClean="0"/>
              <a:t>incapsulates</a:t>
            </a:r>
            <a:r>
              <a:rPr lang="it-IT" baseline="0" dirty="0" smtClean="0"/>
              <a:t> the </a:t>
            </a:r>
            <a:r>
              <a:rPr lang="it-IT" baseline="0" dirty="0" err="1" smtClean="0"/>
              <a:t>implementation</a:t>
            </a:r>
            <a:r>
              <a:rPr lang="it-IT" baseline="0" dirty="0" smtClean="0"/>
              <a:t> the </a:t>
            </a:r>
            <a:r>
              <a:rPr lang="it-IT" baseline="0" dirty="0" err="1" smtClean="0"/>
              <a:t>rest</a:t>
            </a:r>
            <a:r>
              <a:rPr lang="it-IT" baseline="0" dirty="0" smtClean="0"/>
              <a:t> API </a:t>
            </a:r>
            <a:r>
              <a:rPr lang="it-IT" baseline="0" dirty="0" err="1" smtClean="0"/>
              <a:t>provided</a:t>
            </a:r>
            <a:r>
              <a:rPr lang="it-IT"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an </a:t>
            </a:r>
            <a:r>
              <a:rPr lang="it-IT" baseline="0" dirty="0" err="1" smtClean="0"/>
              <a:t>example</a:t>
            </a:r>
            <a:r>
              <a:rPr lang="it-IT" baseline="0" dirty="0" smtClean="0"/>
              <a:t> of </a:t>
            </a:r>
            <a:r>
              <a:rPr lang="it-IT" baseline="0" dirty="0" err="1" smtClean="0"/>
              <a:t>rest</a:t>
            </a:r>
            <a:r>
              <a:rPr lang="it-IT" baseline="0" dirty="0" smtClean="0"/>
              <a:t> controller </a:t>
            </a:r>
            <a:r>
              <a:rPr lang="it-IT" baseline="0" dirty="0" err="1" smtClean="0"/>
              <a:t>implementation</a:t>
            </a:r>
            <a:r>
              <a:rPr lang="it-IT" baseline="0" dirty="0" smtClean="0"/>
              <a:t>.</a:t>
            </a:r>
          </a:p>
          <a:p>
            <a:r>
              <a:rPr lang="it-IT" baseline="0" dirty="0" err="1" smtClean="0"/>
              <a:t>It</a:t>
            </a:r>
            <a:r>
              <a:rPr lang="it-IT" baseline="0" dirty="0" smtClean="0"/>
              <a:t> </a:t>
            </a:r>
            <a:r>
              <a:rPr lang="it-IT" baseline="0" dirty="0" err="1" smtClean="0"/>
              <a:t>represents</a:t>
            </a:r>
            <a:r>
              <a:rPr lang="it-IT" baseline="0" dirty="0" smtClean="0"/>
              <a:t> the API </a:t>
            </a:r>
            <a:r>
              <a:rPr lang="it-IT" baseline="0" dirty="0" err="1" smtClean="0"/>
              <a:t>provided</a:t>
            </a:r>
            <a:r>
              <a:rPr lang="it-IT" baseline="0" dirty="0" smtClean="0"/>
              <a:t> by </a:t>
            </a:r>
            <a:r>
              <a:rPr lang="it-IT" baseline="0" dirty="0" err="1" smtClean="0"/>
              <a:t>this</a:t>
            </a:r>
            <a:r>
              <a:rPr lang="it-IT" baseline="0" dirty="0" smtClean="0"/>
              <a:t> service.</a:t>
            </a:r>
          </a:p>
          <a:p>
            <a:r>
              <a:rPr lang="it-IT" dirty="0" err="1" smtClean="0"/>
              <a:t>As</a:t>
            </a:r>
            <a:r>
              <a:rPr lang="it-IT" dirty="0" smtClean="0"/>
              <a:t> </a:t>
            </a:r>
            <a:r>
              <a:rPr lang="it-IT" dirty="0" err="1" smtClean="0"/>
              <a:t>shown</a:t>
            </a:r>
            <a:r>
              <a:rPr lang="it-IT" dirty="0" smtClean="0"/>
              <a:t> </a:t>
            </a:r>
            <a:r>
              <a:rPr lang="it-IT" dirty="0" err="1" smtClean="0"/>
              <a:t>it</a:t>
            </a:r>
            <a:r>
              <a:rPr lang="it-IT" dirty="0" smtClean="0"/>
              <a:t> </a:t>
            </a:r>
            <a:r>
              <a:rPr lang="it-IT" dirty="0" err="1" smtClean="0"/>
              <a:t>consumes</a:t>
            </a:r>
            <a:r>
              <a:rPr lang="it-IT" dirty="0" smtClean="0"/>
              <a:t> the data </a:t>
            </a:r>
            <a:r>
              <a:rPr lang="it-IT" dirty="0" err="1" smtClean="0"/>
              <a:t>access</a:t>
            </a:r>
            <a:r>
              <a:rPr lang="it-IT" dirty="0" smtClean="0"/>
              <a:t> </a:t>
            </a:r>
            <a:r>
              <a:rPr lang="it-IT" dirty="0" err="1" smtClean="0"/>
              <a:t>method</a:t>
            </a:r>
            <a:r>
              <a:rPr lang="it-IT" dirty="0" smtClean="0"/>
              <a:t> </a:t>
            </a:r>
            <a:r>
              <a:rPr lang="it-IT" dirty="0" err="1" smtClean="0"/>
              <a:t>provided</a:t>
            </a:r>
            <a:r>
              <a:rPr lang="it-IT" dirty="0" smtClean="0"/>
              <a:t> by the JPA </a:t>
            </a:r>
            <a:r>
              <a:rPr lang="it-IT" dirty="0" err="1" smtClean="0"/>
              <a:t>reposistories</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a </a:t>
            </a:r>
            <a:r>
              <a:rPr lang="it-IT" dirty="0" err="1" smtClean="0"/>
              <a:t>fragment</a:t>
            </a:r>
            <a:r>
              <a:rPr lang="it-IT" baseline="0" dirty="0" smtClean="0"/>
              <a:t> of the output start up log of a Spring </a:t>
            </a:r>
            <a:r>
              <a:rPr lang="it-IT" baseline="0" dirty="0" err="1" smtClean="0"/>
              <a:t>Boot</a:t>
            </a:r>
            <a:r>
              <a:rPr lang="it-IT" baseline="0" dirty="0" smtClean="0"/>
              <a:t> Application</a:t>
            </a:r>
          </a:p>
          <a:p>
            <a:r>
              <a:rPr lang="it-IT" baseline="0" dirty="0" smtClean="0"/>
              <a:t>The first </a:t>
            </a:r>
            <a:r>
              <a:rPr lang="it-IT" baseline="0" dirty="0" err="1" smtClean="0"/>
              <a:t>evidences</a:t>
            </a:r>
            <a:r>
              <a:rPr lang="it-IT" baseline="0" dirty="0" smtClean="0"/>
              <a:t> are </a:t>
            </a:r>
            <a:r>
              <a:rPr lang="it-IT" baseline="0" dirty="0" err="1" smtClean="0"/>
              <a:t>about</a:t>
            </a:r>
            <a:r>
              <a:rPr lang="it-IT" baseline="0" dirty="0" smtClean="0"/>
              <a:t> the </a:t>
            </a:r>
            <a:r>
              <a:rPr lang="it-IT" baseline="0" dirty="0" err="1" smtClean="0"/>
              <a:t>application</a:t>
            </a:r>
            <a:r>
              <a:rPr lang="it-IT" baseline="0" dirty="0" smtClean="0"/>
              <a:t> of </a:t>
            </a:r>
            <a:r>
              <a:rPr lang="it-IT" baseline="0" dirty="0" err="1" smtClean="0"/>
              <a:t>Flyway</a:t>
            </a:r>
            <a:r>
              <a:rPr lang="it-IT" baseline="0" dirty="0" smtClean="0"/>
              <a:t> </a:t>
            </a:r>
            <a:r>
              <a:rPr lang="it-IT" baseline="0" dirty="0" err="1" smtClean="0"/>
              <a:t>migration</a:t>
            </a:r>
            <a:r>
              <a:rPr lang="it-IT" baseline="0" dirty="0" smtClean="0"/>
              <a:t> to the database schema</a:t>
            </a:r>
          </a:p>
          <a:p>
            <a:r>
              <a:rPr lang="it-IT" baseline="0" dirty="0" err="1" smtClean="0"/>
              <a:t>As</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a:t>
            </a:r>
            <a:r>
              <a:rPr lang="it-IT" baseline="0" dirty="0" err="1" smtClean="0"/>
              <a:t>application</a:t>
            </a:r>
            <a:r>
              <a:rPr lang="it-IT" baseline="0" dirty="0" smtClean="0"/>
              <a:t> of the </a:t>
            </a:r>
            <a:r>
              <a:rPr lang="it-IT" baseline="0" dirty="0" err="1" smtClean="0"/>
              <a:t>seven</a:t>
            </a:r>
            <a:r>
              <a:rPr lang="it-IT" baseline="0" dirty="0" smtClean="0"/>
              <a:t> sql file </a:t>
            </a:r>
            <a:r>
              <a:rPr lang="it-IT" baseline="0" dirty="0" err="1" smtClean="0"/>
              <a:t>needed</a:t>
            </a:r>
            <a:r>
              <a:rPr lang="it-IT" baseline="0" dirty="0" smtClean="0"/>
              <a:t> to set up the database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dirty="0" err="1" smtClean="0"/>
              <a:t>fragment</a:t>
            </a:r>
            <a:r>
              <a:rPr lang="it-IT" baseline="0" dirty="0" smtClean="0"/>
              <a:t> reports the REST </a:t>
            </a:r>
            <a:r>
              <a:rPr lang="it-IT" baseline="0" dirty="0" err="1" smtClean="0"/>
              <a:t>methods</a:t>
            </a:r>
            <a:r>
              <a:rPr lang="it-IT" baseline="0" dirty="0" smtClean="0"/>
              <a:t> </a:t>
            </a:r>
            <a:r>
              <a:rPr lang="it-IT" baseline="0" dirty="0" err="1" smtClean="0"/>
              <a:t>mapping</a:t>
            </a:r>
            <a:r>
              <a:rPr lang="it-IT" baseline="0" dirty="0" smtClean="0"/>
              <a:t> for </a:t>
            </a:r>
            <a:r>
              <a:rPr lang="it-IT" baseline="0" dirty="0" err="1" smtClean="0"/>
              <a:t>this</a:t>
            </a:r>
            <a:r>
              <a:rPr lang="it-IT" baseline="0" dirty="0" smtClean="0"/>
              <a:t> service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a:t>
            </a:r>
            <a:r>
              <a:rPr lang="it-IT" dirty="0" err="1" smtClean="0"/>
              <a:t>this</a:t>
            </a:r>
            <a:r>
              <a:rPr lang="it-IT" dirty="0" smtClean="0"/>
              <a:t> </a:t>
            </a:r>
            <a:r>
              <a:rPr lang="it-IT" baseline="0" dirty="0" smtClean="0"/>
              <a:t>last </a:t>
            </a:r>
            <a:r>
              <a:rPr lang="it-IT" baseline="0" dirty="0" err="1" smtClean="0"/>
              <a:t>fragment</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a:t>
            </a:r>
          </a:p>
          <a:p>
            <a:pPr marL="228600" indent="-228600">
              <a:buAutoNum type="arabicParenR"/>
            </a:pPr>
            <a:r>
              <a:rPr lang="it-IT" baseline="0" dirty="0" smtClean="0"/>
              <a:t>Some </a:t>
            </a:r>
            <a:r>
              <a:rPr lang="it-IT" baseline="0" dirty="0" err="1" smtClean="0"/>
              <a:t>useful</a:t>
            </a:r>
            <a:r>
              <a:rPr lang="it-IT" baseline="0" dirty="0" smtClean="0"/>
              <a:t> </a:t>
            </a:r>
            <a:r>
              <a:rPr lang="it-IT" baseline="0" dirty="0" err="1" smtClean="0"/>
              <a:t>enviroment</a:t>
            </a:r>
            <a:r>
              <a:rPr lang="it-IT" baseline="0" dirty="0" smtClean="0"/>
              <a:t> </a:t>
            </a:r>
            <a:r>
              <a:rPr lang="it-IT" baseline="0" dirty="0" err="1" smtClean="0"/>
              <a:t>endpoint</a:t>
            </a:r>
            <a:r>
              <a:rPr lang="it-IT" baseline="0" dirty="0" smtClean="0"/>
              <a:t> </a:t>
            </a:r>
            <a:r>
              <a:rPr lang="it-IT" baseline="0" dirty="0" err="1" smtClean="0"/>
              <a:t>provided</a:t>
            </a:r>
            <a:r>
              <a:rPr lang="it-IT" baseline="0" dirty="0" smtClean="0"/>
              <a:t> by Spring </a:t>
            </a:r>
            <a:r>
              <a:rPr lang="it-IT" baseline="0" dirty="0" err="1" smtClean="0"/>
              <a:t>Boot</a:t>
            </a:r>
            <a:endParaRPr lang="it-IT" baseline="0" dirty="0" smtClean="0"/>
          </a:p>
          <a:p>
            <a:pPr marL="228600" indent="-228600">
              <a:buAutoNum type="arabicParenR"/>
            </a:pPr>
            <a:r>
              <a:rPr lang="it-IT" baseline="0" dirty="0" smtClean="0"/>
              <a:t>The </a:t>
            </a:r>
            <a:r>
              <a:rPr lang="it-IT" baseline="0" dirty="0" err="1" smtClean="0"/>
              <a:t>evidence</a:t>
            </a:r>
            <a:r>
              <a:rPr lang="it-IT" baseline="0" dirty="0" smtClean="0"/>
              <a:t> of the web container start up </a:t>
            </a:r>
          </a:p>
          <a:p>
            <a:pPr marL="228600" indent="-228600">
              <a:buAutoNum type="arabicParenR"/>
            </a:pPr>
            <a:r>
              <a:rPr lang="it-IT" baseline="0" dirty="0" smtClean="0"/>
              <a:t>The </a:t>
            </a:r>
            <a:r>
              <a:rPr lang="it-IT" baseline="0" dirty="0" err="1" smtClean="0"/>
              <a:t>datasource</a:t>
            </a:r>
            <a:r>
              <a:rPr lang="it-IT" baseline="0" dirty="0" smtClean="0"/>
              <a:t> </a:t>
            </a:r>
            <a:r>
              <a:rPr lang="it-IT" baseline="0" dirty="0" err="1" smtClean="0"/>
              <a:t>resolution</a:t>
            </a:r>
            <a:r>
              <a:rPr lang="it-IT" baseline="0" dirty="0" smtClean="0"/>
              <a:t> </a:t>
            </a:r>
            <a:r>
              <a:rPr lang="it-IT" baseline="0" dirty="0" err="1" smtClean="0"/>
              <a:t>according</a:t>
            </a:r>
            <a:r>
              <a:rPr lang="it-IT" baseline="0" dirty="0" smtClean="0"/>
              <a:t> to the </a:t>
            </a:r>
            <a:r>
              <a:rPr lang="it-IT" baseline="0" dirty="0" err="1" smtClean="0"/>
              <a:t>properties</a:t>
            </a:r>
            <a:r>
              <a:rPr lang="it-IT" baseline="0" dirty="0" smtClean="0"/>
              <a:t> file </a:t>
            </a:r>
            <a:r>
              <a:rPr lang="it-IT" baseline="0" dirty="0" err="1" smtClean="0"/>
              <a:t>choosen</a:t>
            </a:r>
            <a:r>
              <a:rPr lang="it-IT" baseline="0" dirty="0" smtClean="0"/>
              <a:t> </a:t>
            </a:r>
            <a:r>
              <a:rPr lang="it-IT" baseline="0" dirty="0" err="1" smtClean="0"/>
              <a:t>at</a:t>
            </a:r>
            <a:r>
              <a:rPr lang="it-IT" baseline="0" dirty="0" smtClean="0"/>
              <a:t> start up</a:t>
            </a:r>
          </a:p>
          <a:p>
            <a:pPr marL="228600" indent="-228600">
              <a:buAutoNum type="arabicParenR"/>
            </a:pPr>
            <a:r>
              <a:rPr lang="it-IT" baseline="0" dirty="0" smtClean="0"/>
              <a:t>The </a:t>
            </a:r>
            <a:r>
              <a:rPr lang="it-IT" baseline="0" dirty="0" err="1" smtClean="0"/>
              <a:t>evidence</a:t>
            </a:r>
            <a:r>
              <a:rPr lang="it-IT" baseline="0" dirty="0" smtClean="0"/>
              <a:t> </a:t>
            </a:r>
            <a:r>
              <a:rPr lang="it-IT" baseline="0" dirty="0" err="1" smtClean="0"/>
              <a:t>that</a:t>
            </a:r>
            <a:r>
              <a:rPr lang="it-IT" baseline="0" dirty="0" smtClean="0"/>
              <a:t> the </a:t>
            </a:r>
            <a:r>
              <a:rPr lang="it-IT" baseline="0" dirty="0" err="1" smtClean="0"/>
              <a:t>spring</a:t>
            </a:r>
            <a:r>
              <a:rPr lang="it-IT" baseline="0" dirty="0" smtClean="0"/>
              <a:t> </a:t>
            </a:r>
            <a:r>
              <a:rPr lang="it-IT" baseline="0" dirty="0" err="1" smtClean="0"/>
              <a:t>boot</a:t>
            </a:r>
            <a:r>
              <a:rPr lang="it-IT" baseline="0" dirty="0" smtClean="0"/>
              <a:t> </a:t>
            </a:r>
            <a:r>
              <a:rPr lang="it-IT" baseline="0" dirty="0" err="1" smtClean="0"/>
              <a:t>application</a:t>
            </a:r>
            <a:r>
              <a:rPr lang="it-IT" baseline="0" dirty="0" smtClean="0"/>
              <a:t> </a:t>
            </a:r>
            <a:r>
              <a:rPr lang="it-IT" baseline="0" dirty="0" err="1" smtClean="0"/>
              <a:t>has</a:t>
            </a:r>
            <a:r>
              <a:rPr lang="it-IT" baseline="0" dirty="0" smtClean="0"/>
              <a:t> </a:t>
            </a:r>
            <a:r>
              <a:rPr lang="it-IT" baseline="0" dirty="0" err="1" smtClean="0"/>
              <a:t>started</a:t>
            </a:r>
            <a:r>
              <a:rPr lang="it-IT" baseline="0" dirty="0" smtClean="0"/>
              <a:t> </a:t>
            </a:r>
            <a:r>
              <a:rPr lang="it-IT" baseline="0" dirty="0" err="1" smtClean="0"/>
              <a:t>correctly</a:t>
            </a:r>
            <a:r>
              <a:rPr lang="it-IT" baseline="0" dirty="0" smtClean="0"/>
              <a:t>. </a:t>
            </a:r>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Once </a:t>
            </a:r>
            <a:r>
              <a:rPr lang="it-IT" dirty="0" err="1" smtClean="0"/>
              <a:t>each</a:t>
            </a:r>
            <a:r>
              <a:rPr lang="it-IT" baseline="0" dirty="0" smtClean="0"/>
              <a:t> </a:t>
            </a:r>
            <a:r>
              <a:rPr lang="it-IT" baseline="0" dirty="0" err="1" smtClean="0"/>
              <a:t>developer</a:t>
            </a:r>
            <a:r>
              <a:rPr lang="it-IT" baseline="0" dirty="0" smtClean="0"/>
              <a:t> </a:t>
            </a:r>
            <a:r>
              <a:rPr lang="it-IT" baseline="0" dirty="0" err="1" smtClean="0"/>
              <a:t>finished</a:t>
            </a:r>
            <a:r>
              <a:rPr lang="it-IT" baseline="0" dirty="0" smtClean="0"/>
              <a:t> </a:t>
            </a:r>
            <a:r>
              <a:rPr lang="it-IT" baseline="0" dirty="0" err="1" smtClean="0"/>
              <a:t>his</a:t>
            </a:r>
            <a:r>
              <a:rPr lang="it-IT" baseline="0" dirty="0" smtClean="0"/>
              <a:t> </a:t>
            </a:r>
            <a:r>
              <a:rPr lang="it-IT" baseline="0" dirty="0" err="1" smtClean="0"/>
              <a:t>unit</a:t>
            </a:r>
            <a:r>
              <a:rPr lang="it-IT" baseline="0" dirty="0" smtClean="0"/>
              <a:t> test task the team leader (</a:t>
            </a:r>
            <a:r>
              <a:rPr lang="it-IT" baseline="0" dirty="0" err="1" smtClean="0"/>
              <a:t>commit</a:t>
            </a:r>
            <a:r>
              <a:rPr lang="it-IT" baseline="0" dirty="0" smtClean="0"/>
              <a:t> master) </a:t>
            </a:r>
            <a:r>
              <a:rPr lang="it-IT" baseline="0" dirty="0" err="1" smtClean="0"/>
              <a:t>then</a:t>
            </a:r>
            <a:r>
              <a:rPr lang="it-IT" baseline="0" dirty="0" smtClean="0"/>
              <a:t> </a:t>
            </a:r>
            <a:r>
              <a:rPr lang="it-IT" baseline="0" dirty="0" err="1" smtClean="0"/>
              <a:t>will</a:t>
            </a:r>
            <a:r>
              <a:rPr lang="it-IT" baseline="0" dirty="0" smtClean="0"/>
              <a:t> integrate </a:t>
            </a:r>
            <a:r>
              <a:rPr lang="it-IT" baseline="0" dirty="0" err="1" smtClean="0"/>
              <a:t>all</a:t>
            </a:r>
            <a:r>
              <a:rPr lang="it-IT" baseline="0" dirty="0" smtClean="0"/>
              <a:t> the code in an </a:t>
            </a:r>
            <a:r>
              <a:rPr lang="it-IT" baseline="0" dirty="0" err="1" smtClean="0"/>
              <a:t>integration</a:t>
            </a:r>
            <a:r>
              <a:rPr lang="it-IT" baseline="0" dirty="0" smtClean="0"/>
              <a:t> branch, from </a:t>
            </a:r>
            <a:r>
              <a:rPr lang="it-IT" baseline="0" dirty="0" err="1" smtClean="0"/>
              <a:t>witch</a:t>
            </a:r>
            <a:r>
              <a:rPr lang="it-IT" baseline="0" dirty="0" smtClean="0"/>
              <a:t> </a:t>
            </a:r>
            <a:r>
              <a:rPr lang="it-IT" baseline="0" dirty="0" err="1" smtClean="0"/>
              <a:t>will</a:t>
            </a:r>
            <a:r>
              <a:rPr lang="it-IT" baseline="0" dirty="0" smtClean="0"/>
              <a:t> be </a:t>
            </a:r>
            <a:r>
              <a:rPr lang="it-IT" baseline="0" dirty="0" err="1" smtClean="0"/>
              <a:t>generated</a:t>
            </a:r>
            <a:r>
              <a:rPr lang="it-IT" baseline="0" dirty="0" smtClean="0"/>
              <a:t> the </a:t>
            </a:r>
            <a:r>
              <a:rPr lang="it-IT" baseline="0" dirty="0" err="1" smtClean="0"/>
              <a:t>artifacts</a:t>
            </a:r>
            <a:r>
              <a:rPr lang="it-IT" baseline="0" dirty="0" smtClean="0"/>
              <a:t> on </a:t>
            </a:r>
            <a:r>
              <a:rPr lang="it-IT" baseline="0" dirty="0" err="1" smtClean="0"/>
              <a:t>witch</a:t>
            </a:r>
            <a:r>
              <a:rPr lang="it-IT" baseline="0" dirty="0" smtClean="0"/>
              <a:t> the </a:t>
            </a:r>
            <a:r>
              <a:rPr lang="it-IT" baseline="0" dirty="0" err="1" smtClean="0"/>
              <a:t>integration</a:t>
            </a:r>
            <a:r>
              <a:rPr lang="it-IT" baseline="0" dirty="0" smtClean="0"/>
              <a:t> test </a:t>
            </a:r>
            <a:r>
              <a:rPr lang="it-IT" baseline="0" dirty="0" err="1" smtClean="0"/>
              <a:t>will</a:t>
            </a:r>
            <a:r>
              <a:rPr lang="it-IT" baseline="0" dirty="0" smtClean="0"/>
              <a:t> be </a:t>
            </a:r>
            <a:r>
              <a:rPr lang="it-IT" baseline="0" dirty="0" err="1" smtClean="0"/>
              <a:t>conducted</a:t>
            </a:r>
            <a:r>
              <a:rPr lang="it-IT" baseline="0" dirty="0" smtClean="0"/>
              <a:t>.</a:t>
            </a:r>
          </a:p>
          <a:p>
            <a:endParaRPr lang="it-IT" baseline="0" dirty="0" smtClean="0"/>
          </a:p>
          <a:p>
            <a:r>
              <a:rPr lang="it-IT" baseline="0" dirty="0" err="1" smtClean="0"/>
              <a:t>Being</a:t>
            </a:r>
            <a:r>
              <a:rPr lang="it-IT" baseline="0" dirty="0" smtClean="0"/>
              <a:t> </a:t>
            </a:r>
            <a:r>
              <a:rPr lang="it-IT" baseline="0" dirty="0" err="1" smtClean="0"/>
              <a:t>this</a:t>
            </a:r>
            <a:r>
              <a:rPr lang="it-IT" baseline="0" dirty="0" smtClean="0"/>
              <a:t> </a:t>
            </a:r>
            <a:r>
              <a:rPr lang="it-IT" baseline="0" dirty="0" err="1" smtClean="0"/>
              <a:t>digital</a:t>
            </a:r>
            <a:r>
              <a:rPr lang="it-IT" baseline="0" dirty="0" smtClean="0"/>
              <a:t> </a:t>
            </a:r>
            <a:r>
              <a:rPr lang="it-IT" baseline="0" dirty="0" err="1" smtClean="0"/>
              <a:t>platform</a:t>
            </a:r>
            <a:r>
              <a:rPr lang="it-IT" baseline="0" dirty="0" smtClean="0"/>
              <a:t> a microservices’ </a:t>
            </a:r>
            <a:r>
              <a:rPr lang="it-IT" baseline="0" dirty="0" err="1" smtClean="0"/>
              <a:t>based</a:t>
            </a:r>
            <a:r>
              <a:rPr lang="it-IT" baseline="0" dirty="0" smtClean="0"/>
              <a:t>  </a:t>
            </a:r>
            <a:r>
              <a:rPr lang="it-IT" baseline="0" dirty="0" err="1" smtClean="0"/>
              <a:t>architecture</a:t>
            </a:r>
            <a:r>
              <a:rPr lang="it-IT" baseline="0" dirty="0" smtClean="0"/>
              <a:t> the </a:t>
            </a:r>
            <a:r>
              <a:rPr lang="it-IT" baseline="0" dirty="0" err="1" smtClean="0"/>
              <a:t>integration</a:t>
            </a:r>
            <a:r>
              <a:rPr lang="it-IT" baseline="0" dirty="0" smtClean="0"/>
              <a:t> test of a component </a:t>
            </a:r>
            <a:r>
              <a:rPr lang="it-IT" baseline="0" dirty="0" err="1" smtClean="0"/>
              <a:t>shold</a:t>
            </a:r>
            <a:r>
              <a:rPr lang="it-IT" baseline="0" dirty="0" smtClean="0"/>
              <a:t> be </a:t>
            </a:r>
            <a:r>
              <a:rPr lang="it-IT" baseline="0" dirty="0" err="1" smtClean="0"/>
              <a:t>conducted</a:t>
            </a:r>
            <a:r>
              <a:rPr lang="it-IT" baseline="0" dirty="0" smtClean="0"/>
              <a:t> </a:t>
            </a:r>
            <a:r>
              <a:rPr lang="it-IT" baseline="0" dirty="0" err="1" smtClean="0"/>
              <a:t>against</a:t>
            </a:r>
            <a:r>
              <a:rPr lang="it-IT" baseline="0" dirty="0" smtClean="0"/>
              <a:t> the </a:t>
            </a:r>
            <a:r>
              <a:rPr lang="it-IT" baseline="0" dirty="0" err="1" smtClean="0"/>
              <a:t>remainig</a:t>
            </a:r>
            <a:r>
              <a:rPr lang="it-IT" baseline="0" dirty="0" smtClean="0"/>
              <a:t> </a:t>
            </a:r>
            <a:r>
              <a:rPr lang="it-IT" baseline="0" dirty="0" err="1" smtClean="0"/>
              <a:t>components</a:t>
            </a:r>
            <a:r>
              <a:rPr lang="it-IT" baseline="0" dirty="0" smtClean="0"/>
              <a:t> of the </a:t>
            </a:r>
            <a:r>
              <a:rPr lang="it-IT" baseline="0" dirty="0" err="1" smtClean="0"/>
              <a:t>system</a:t>
            </a:r>
            <a:r>
              <a:rPr lang="it-IT" baseline="0" dirty="0" smtClean="0"/>
              <a:t>.</a:t>
            </a:r>
          </a:p>
          <a:p>
            <a:endParaRPr lang="it-IT" baseline="0" dirty="0" smtClean="0"/>
          </a:p>
          <a:p>
            <a:r>
              <a:rPr lang="it-IT" baseline="0" dirty="0" smtClean="0"/>
              <a:t>In </a:t>
            </a:r>
            <a:r>
              <a:rPr lang="it-IT" baseline="0" dirty="0" err="1" smtClean="0"/>
              <a:t>such</a:t>
            </a:r>
            <a:r>
              <a:rPr lang="it-IT" baseline="0" dirty="0" smtClean="0"/>
              <a:t> a scenario with </a:t>
            </a:r>
            <a:r>
              <a:rPr lang="it-IT" baseline="0" dirty="0" err="1" smtClean="0"/>
              <a:t>many</a:t>
            </a:r>
            <a:r>
              <a:rPr lang="it-IT" baseline="0" dirty="0" smtClean="0"/>
              <a:t> </a:t>
            </a:r>
            <a:r>
              <a:rPr lang="it-IT" baseline="0" dirty="0" err="1" smtClean="0"/>
              <a:t>services</a:t>
            </a:r>
            <a:r>
              <a:rPr lang="it-IT" baseline="0" dirty="0" smtClean="0"/>
              <a:t> </a:t>
            </a:r>
            <a:r>
              <a:rPr lang="it-IT" baseline="0" dirty="0" err="1" smtClean="0"/>
              <a:t>each</a:t>
            </a:r>
            <a:r>
              <a:rPr lang="it-IT" baseline="0" dirty="0" smtClean="0"/>
              <a:t> </a:t>
            </a:r>
            <a:r>
              <a:rPr lang="it-IT" baseline="0" dirty="0" err="1" smtClean="0"/>
              <a:t>other</a:t>
            </a:r>
            <a:r>
              <a:rPr lang="it-IT" baseline="0" dirty="0" smtClean="0"/>
              <a:t> </a:t>
            </a:r>
            <a:r>
              <a:rPr lang="it-IT" baseline="0" dirty="0" err="1" smtClean="0"/>
              <a:t>related</a:t>
            </a:r>
            <a:r>
              <a:rPr lang="it-IT" baseline="0" dirty="0" smtClean="0"/>
              <a:t> a service </a:t>
            </a:r>
            <a:r>
              <a:rPr lang="it-IT" baseline="0" dirty="0" err="1" smtClean="0"/>
              <a:t>versioned</a:t>
            </a:r>
            <a:r>
              <a:rPr lang="it-IT" baseline="0" dirty="0" smtClean="0"/>
              <a:t> </a:t>
            </a:r>
            <a:r>
              <a:rPr lang="it-IT" baseline="0" dirty="0" err="1" smtClean="0"/>
              <a:t>catalog</a:t>
            </a:r>
            <a:r>
              <a:rPr lang="it-IT" baseline="0" dirty="0" smtClean="0"/>
              <a:t> and a </a:t>
            </a:r>
            <a:r>
              <a:rPr lang="it-IT" baseline="0" dirty="0" err="1" smtClean="0"/>
              <a:t>simple</a:t>
            </a:r>
            <a:r>
              <a:rPr lang="it-IT" baseline="0" dirty="0" smtClean="0"/>
              <a:t> way to run </a:t>
            </a:r>
            <a:r>
              <a:rPr lang="it-IT" baseline="0" dirty="0" err="1" smtClean="0"/>
              <a:t>each</a:t>
            </a:r>
            <a:r>
              <a:rPr lang="it-IT" baseline="0" dirty="0" smtClean="0"/>
              <a:t> in a </a:t>
            </a:r>
            <a:r>
              <a:rPr lang="it-IT" baseline="0" dirty="0" err="1" smtClean="0"/>
              <a:t>containerize</a:t>
            </a:r>
            <a:r>
              <a:rPr lang="it-IT" baseline="0" dirty="0" smtClean="0"/>
              <a:t> way </a:t>
            </a:r>
            <a:r>
              <a:rPr lang="it-IT" baseline="0" dirty="0" err="1" smtClean="0"/>
              <a:t>could</a:t>
            </a:r>
            <a:r>
              <a:rPr lang="it-IT" baseline="0" dirty="0" smtClean="0"/>
              <a:t> be an </a:t>
            </a:r>
            <a:r>
              <a:rPr lang="it-IT" baseline="0" dirty="0" err="1" smtClean="0"/>
              <a:t>improvement</a:t>
            </a:r>
            <a:r>
              <a:rPr lang="it-IT" baseline="0" dirty="0" smtClean="0"/>
              <a:t> of </a:t>
            </a:r>
            <a:r>
              <a:rPr lang="it-IT" baseline="0" dirty="0" err="1" smtClean="0"/>
              <a:t>efficience</a:t>
            </a:r>
            <a:r>
              <a:rPr lang="it-IT" baseline="0" dirty="0" smtClean="0"/>
              <a:t>  </a:t>
            </a:r>
          </a:p>
          <a:p>
            <a:r>
              <a:rPr lang="it-IT" baseline="0" dirty="0" smtClean="0"/>
              <a:t> </a:t>
            </a:r>
          </a:p>
          <a:p>
            <a:r>
              <a:rPr lang="it-IT" baseline="0" dirty="0" smtClean="0"/>
              <a:t>In </a:t>
            </a:r>
            <a:r>
              <a:rPr lang="it-IT" baseline="0" dirty="0" err="1" smtClean="0"/>
              <a:t>such</a:t>
            </a:r>
            <a:r>
              <a:rPr lang="it-IT" baseline="0" dirty="0" smtClean="0"/>
              <a:t> a scenario </a:t>
            </a:r>
            <a:r>
              <a:rPr lang="it-IT" baseline="0" dirty="0" err="1" smtClean="0"/>
              <a:t>execute</a:t>
            </a:r>
            <a:r>
              <a:rPr lang="it-IT" baseline="0" dirty="0" smtClean="0"/>
              <a:t> </a:t>
            </a:r>
            <a:r>
              <a:rPr lang="it-IT" baseline="0" dirty="0" err="1" smtClean="0"/>
              <a:t>all</a:t>
            </a:r>
            <a:r>
              <a:rPr lang="it-IT" baseline="0" dirty="0" smtClean="0"/>
              <a:t> the </a:t>
            </a:r>
            <a:r>
              <a:rPr lang="it-IT" baseline="0" dirty="0" err="1" smtClean="0"/>
              <a:t>services</a:t>
            </a:r>
            <a:r>
              <a:rPr lang="it-IT" baseline="0" dirty="0" smtClean="0"/>
              <a:t> </a:t>
            </a:r>
            <a:r>
              <a:rPr lang="it-IT" baseline="0" dirty="0" err="1" smtClean="0"/>
              <a:t>as</a:t>
            </a:r>
            <a:r>
              <a:rPr lang="it-IT" baseline="0" dirty="0" smtClean="0"/>
              <a:t> a </a:t>
            </a:r>
            <a:r>
              <a:rPr lang="it-IT" baseline="0" dirty="0" err="1" smtClean="0"/>
              <a:t>docker</a:t>
            </a:r>
            <a:r>
              <a:rPr lang="it-IT" baseline="0" dirty="0" smtClean="0"/>
              <a:t> containers </a:t>
            </a:r>
            <a:r>
              <a:rPr lang="it-IT" baseline="0" dirty="0" err="1" smtClean="0"/>
              <a:t>could</a:t>
            </a:r>
            <a:r>
              <a:rPr lang="it-IT" baseline="0" dirty="0" smtClean="0"/>
              <a:t> be an </a:t>
            </a:r>
            <a:r>
              <a:rPr lang="it-IT" baseline="0" dirty="0" err="1" smtClean="0"/>
              <a:t>efficient</a:t>
            </a:r>
            <a:r>
              <a:rPr lang="it-IT" baseline="0" dirty="0" smtClean="0"/>
              <a:t> </a:t>
            </a:r>
            <a:r>
              <a:rPr lang="it-IT" baseline="0" dirty="0" err="1" smtClean="0"/>
              <a:t>approach</a:t>
            </a:r>
            <a:r>
              <a:rPr lang="it-IT" baseline="0" dirty="0" smtClean="0"/>
              <a:t>.</a:t>
            </a:r>
          </a:p>
          <a:p>
            <a:endParaRPr lang="it-IT" baseline="0" dirty="0" smtClean="0"/>
          </a:p>
          <a:p>
            <a:endParaRPr lang="it-IT" baseline="0" dirty="0" smtClean="0"/>
          </a:p>
          <a:p>
            <a:r>
              <a:rPr lang="it-IT" baseline="0"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t>Spring Boot packages the application as a self-contained executable JAR</a:t>
            </a:r>
          </a:p>
          <a:p>
            <a:endParaRPr lang="en-US" sz="1200" dirty="0" smtClean="0"/>
          </a:p>
          <a:p>
            <a:r>
              <a:rPr lang="en-US" sz="1200" dirty="0" smtClean="0"/>
              <a:t>So to run this microservice inside a </a:t>
            </a:r>
            <a:r>
              <a:rPr lang="en-US" sz="1200" dirty="0" err="1" smtClean="0"/>
              <a:t>Docker</a:t>
            </a:r>
            <a:r>
              <a:rPr lang="en-US" sz="1200" dirty="0" smtClean="0"/>
              <a:t> container it need to build an image containing that JAR file and Java</a:t>
            </a:r>
          </a:p>
          <a:p>
            <a:endParaRPr lang="en-US" sz="1200" dirty="0" smtClean="0"/>
          </a:p>
          <a:p>
            <a:r>
              <a:rPr lang="en-US" sz="1200" dirty="0" smtClean="0"/>
              <a:t>The integration test then will be done using the </a:t>
            </a:r>
            <a:r>
              <a:rPr lang="en-US" sz="1200" dirty="0" err="1" smtClean="0"/>
              <a:t>docker</a:t>
            </a:r>
            <a:r>
              <a:rPr lang="en-US" sz="1200" dirty="0" smtClean="0"/>
              <a:t> images of the microservices that establish the digital platform </a:t>
            </a:r>
            <a:endParaRPr lang="it-IT" sz="12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solidFill>
                  <a:srgbClr val="0070C0"/>
                </a:solidFill>
              </a:rPr>
              <a:t>In the </a:t>
            </a:r>
            <a:r>
              <a:rPr lang="it-IT" sz="2400" dirty="0" err="1" smtClean="0">
                <a:solidFill>
                  <a:srgbClr val="0070C0"/>
                </a:solidFill>
              </a:rPr>
              <a:t>dockerfile</a:t>
            </a:r>
            <a:endParaRPr lang="en-US" sz="2400" dirty="0" smtClean="0">
              <a:solidFill>
                <a:srgbClr val="0070C0"/>
              </a:solidFill>
            </a:endParaRPr>
          </a:p>
          <a:p>
            <a:pPr lvl="1"/>
            <a:r>
              <a:rPr lang="en-US" sz="2400" dirty="0" smtClean="0">
                <a:solidFill>
                  <a:srgbClr val="0070C0"/>
                </a:solidFill>
              </a:rPr>
              <a:t>by launching the base image and entering </a:t>
            </a:r>
          </a:p>
          <a:p>
            <a:pPr lvl="1"/>
            <a:r>
              <a:rPr lang="en-US" sz="2400" dirty="0" smtClean="0">
                <a:solidFill>
                  <a:srgbClr val="0070C0"/>
                </a:solidFill>
              </a:rPr>
              <a:t>shell commands in pretty much the same way that you would configure a regular OS. </a:t>
            </a:r>
            <a:endParaRPr lang="it-IT" sz="2400" dirty="0" smtClean="0">
              <a:solidFill>
                <a:srgbClr val="0070C0"/>
              </a:solidFill>
            </a:endParaRPr>
          </a:p>
          <a:p>
            <a:r>
              <a:rPr lang="it-IT" sz="2400" dirty="0" smtClean="0">
                <a:solidFill>
                  <a:srgbClr val="0070C0"/>
                </a:solidFill>
              </a:rPr>
              <a:t>MAVEN FRAGMENT with </a:t>
            </a:r>
            <a:r>
              <a:rPr lang="it-IT" sz="2400" dirty="0" err="1" smtClean="0">
                <a:solidFill>
                  <a:srgbClr val="0070C0"/>
                </a:solidFill>
              </a:rPr>
              <a:t>docker</a:t>
            </a:r>
            <a:r>
              <a:rPr lang="it-IT" sz="2400" dirty="0" smtClean="0">
                <a:solidFill>
                  <a:srgbClr val="0070C0"/>
                </a:solidFill>
              </a:rPr>
              <a:t> </a:t>
            </a:r>
            <a:r>
              <a:rPr lang="it-IT" sz="2400" dirty="0" err="1" smtClean="0">
                <a:solidFill>
                  <a:srgbClr val="0070C0"/>
                </a:solidFill>
              </a:rPr>
              <a:t>maven</a:t>
            </a:r>
            <a:r>
              <a:rPr lang="it-IT" sz="2400" dirty="0" smtClean="0">
                <a:solidFill>
                  <a:srgbClr val="0070C0"/>
                </a:solidFill>
              </a:rPr>
              <a:t> </a:t>
            </a:r>
            <a:r>
              <a:rPr lang="it-IT" sz="2400" dirty="0" err="1" smtClean="0">
                <a:solidFill>
                  <a:srgbClr val="0070C0"/>
                </a:solidFill>
              </a:rPr>
              <a:t>plug</a:t>
            </a:r>
            <a:r>
              <a:rPr lang="it-IT" sz="2400" dirty="0" smtClean="0">
                <a:solidFill>
                  <a:srgbClr val="0070C0"/>
                </a:solidFill>
              </a:rPr>
              <a:t> in</a:t>
            </a:r>
          </a:p>
          <a:p>
            <a:pPr lvl="1"/>
            <a:r>
              <a:rPr lang="it-IT" sz="2400" dirty="0" err="1" smtClean="0">
                <a:solidFill>
                  <a:srgbClr val="0070C0"/>
                </a:solidFill>
              </a:rPr>
              <a:t>Imagename</a:t>
            </a:r>
            <a:endParaRPr lang="it-IT" sz="2400" dirty="0" smtClean="0">
              <a:solidFill>
                <a:srgbClr val="0070C0"/>
              </a:solidFill>
            </a:endParaRPr>
          </a:p>
          <a:p>
            <a:pPr lvl="1"/>
            <a:r>
              <a:rPr lang="it-IT" sz="2400" dirty="0" err="1" smtClean="0">
                <a:solidFill>
                  <a:srgbClr val="0070C0"/>
                </a:solidFill>
              </a:rPr>
              <a:t>Docker</a:t>
            </a:r>
            <a:r>
              <a:rPr lang="it-IT" sz="2400" dirty="0" smtClean="0">
                <a:solidFill>
                  <a:srgbClr val="0070C0"/>
                </a:solidFill>
              </a:rPr>
              <a:t> directory</a:t>
            </a:r>
          </a:p>
          <a:p>
            <a:pPr lvl="1"/>
            <a:r>
              <a:rPr lang="it-IT" sz="2400" dirty="0" err="1" smtClean="0">
                <a:solidFill>
                  <a:srgbClr val="0070C0"/>
                </a:solidFill>
              </a:rPr>
              <a:t>Built</a:t>
            </a:r>
            <a:r>
              <a:rPr lang="it-IT" sz="2400" dirty="0" smtClean="0">
                <a:solidFill>
                  <a:srgbClr val="0070C0"/>
                </a:solidFill>
              </a:rPr>
              <a:t> </a:t>
            </a:r>
            <a:r>
              <a:rPr lang="it-IT" sz="2400" dirty="0" err="1" smtClean="0">
                <a:solidFill>
                  <a:srgbClr val="0070C0"/>
                </a:solidFill>
              </a:rPr>
              <a:t>artifact</a:t>
            </a:r>
            <a:r>
              <a:rPr lang="it-IT" sz="2400" dirty="0" smtClean="0">
                <a:solidFill>
                  <a:srgbClr val="0070C0"/>
                </a:solidFill>
              </a:rPr>
              <a:t> </a:t>
            </a:r>
          </a:p>
          <a:p>
            <a:pPr lvl="1"/>
            <a:r>
              <a:rPr lang="it-IT" sz="2400" dirty="0" err="1" smtClean="0">
                <a:solidFill>
                  <a:srgbClr val="0070C0"/>
                </a:solidFill>
              </a:rPr>
              <a:t>Capable</a:t>
            </a:r>
            <a:r>
              <a:rPr lang="it-IT" sz="2400" dirty="0" smtClean="0">
                <a:solidFill>
                  <a:srgbClr val="0070C0"/>
                </a:solidFill>
              </a:rPr>
              <a:t> to be </a:t>
            </a:r>
            <a:r>
              <a:rPr lang="it-IT" sz="2400" dirty="0" err="1" smtClean="0">
                <a:solidFill>
                  <a:srgbClr val="0070C0"/>
                </a:solidFill>
              </a:rPr>
              <a:t>integrated</a:t>
            </a:r>
            <a:r>
              <a:rPr lang="it-IT" sz="2400" dirty="0" smtClean="0">
                <a:solidFill>
                  <a:srgbClr val="0070C0"/>
                </a:solidFill>
              </a:rPr>
              <a:t> inside a Jenkins flow</a:t>
            </a:r>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smtClean="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mapping that associates a host port with a container port.</a:t>
            </a:r>
            <a:endParaRPr lang="it-IT" sz="2400" dirty="0" smtClean="0"/>
          </a:p>
          <a:p>
            <a:r>
              <a:rPr lang="it-IT" sz="2400" dirty="0" smtClean="0"/>
              <a:t>-t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r>
              <a:rPr lang="en-US" sz="1200" strike="sngStrike" kern="1200" dirty="0" smtClean="0">
                <a:solidFill>
                  <a:schemeClr val="tx1"/>
                </a:solidFill>
                <a:effectLst/>
                <a:latin typeface="+mn-lt"/>
                <a:ea typeface="+mn-ea"/>
                <a:cs typeface="+mn-cs"/>
              </a:rPr>
              <a:t>During this speech i will add new services  that realize other aspects of the system.</a:t>
            </a:r>
            <a:endParaRPr lang="it-IT"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r>
              <a:rPr lang="en-US" sz="1200" strike="sngStrike" kern="1200" dirty="0" smtClean="0">
                <a:solidFill>
                  <a:schemeClr val="tx1"/>
                </a:solidFill>
                <a:effectLst/>
                <a:latin typeface="+mn-lt"/>
                <a:ea typeface="+mn-ea"/>
                <a:cs typeface="+mn-cs"/>
              </a:rPr>
              <a:t>The landscape of this system will became </a:t>
            </a:r>
            <a:r>
              <a:rPr lang="en-US" sz="1200" strike="sngStrike" kern="1200" dirty="0" err="1" smtClean="0">
                <a:solidFill>
                  <a:schemeClr val="tx1"/>
                </a:solidFill>
                <a:effectLst/>
                <a:latin typeface="+mn-lt"/>
                <a:ea typeface="+mn-ea"/>
                <a:cs typeface="+mn-cs"/>
              </a:rPr>
              <a:t>muxh</a:t>
            </a:r>
            <a:r>
              <a:rPr lang="en-US" sz="1200" strike="sngStrike" kern="1200" dirty="0" smtClean="0">
                <a:solidFill>
                  <a:schemeClr val="tx1"/>
                </a:solidFill>
                <a:effectLst/>
                <a:latin typeface="+mn-lt"/>
                <a:ea typeface="+mn-ea"/>
                <a:cs typeface="+mn-cs"/>
              </a:rPr>
              <a:t> more real during this presentation adding new services or microservices talking about event driven architecture and wiring microservices</a:t>
            </a:r>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84</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85</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86</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137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realization</a:t>
            </a:r>
            <a:r>
              <a:rPr lang="it-IT" sz="1200" dirty="0" smtClean="0"/>
              <a:t> layout of the </a:t>
            </a:r>
            <a:r>
              <a:rPr lang="it-IT" sz="1200" dirty="0" err="1" smtClean="0"/>
              <a:t>digital</a:t>
            </a:r>
            <a:r>
              <a:rPr lang="it-IT" sz="1200" dirty="0" smtClean="0"/>
              <a:t> </a:t>
            </a:r>
            <a:r>
              <a:rPr lang="it-IT" sz="1200" dirty="0" err="1" smtClean="0"/>
              <a:t>platform</a:t>
            </a:r>
            <a:r>
              <a:rPr lang="it-IT" sz="1200" dirty="0" smtClean="0"/>
              <a:t> microservices</a:t>
            </a:r>
            <a:r>
              <a:rPr lang="it-IT" sz="1200" baseline="0" dirty="0" smtClean="0"/>
              <a:t>.</a:t>
            </a:r>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implementation</a:t>
            </a:r>
            <a:r>
              <a:rPr lang="it-IT" sz="1200" baseline="0" dirty="0" smtClean="0"/>
              <a:t> </a:t>
            </a:r>
            <a:r>
              <a:rPr lang="it-IT" sz="1200" baseline="0" dirty="0" err="1" smtClean="0"/>
              <a:t>both</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instace</a:t>
            </a:r>
            <a:r>
              <a:rPr lang="it-IT" sz="1200" baseline="0" dirty="0" smtClean="0"/>
              <a:t>.</a:t>
            </a:r>
          </a:p>
          <a:p>
            <a:endParaRPr lang="it-IT" sz="1200" dirty="0" smtClean="0"/>
          </a:p>
          <a:p>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80787609"/>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smtClean="0"/>
              <a:t>INTRODUCTION</a:t>
            </a:r>
            <a:r>
              <a:rPr lang="it-IT" sz="1200" baseline="0" dirty="0" smtClean="0"/>
              <a:t> AT THIS PHASE</a:t>
            </a:r>
          </a:p>
          <a:p>
            <a:r>
              <a:rPr lang="it-IT" sz="1200" baseline="0" dirty="0" smtClean="0"/>
              <a:t>Once </a:t>
            </a:r>
            <a:r>
              <a:rPr lang="it-IT" sz="1200" baseline="0" dirty="0" err="1" smtClean="0"/>
              <a:t>defined</a:t>
            </a:r>
            <a:r>
              <a:rPr lang="it-IT" sz="1200" baseline="0" dirty="0" smtClean="0"/>
              <a:t> the </a:t>
            </a:r>
            <a:r>
              <a:rPr lang="it-IT" sz="1200" baseline="0" dirty="0" err="1" smtClean="0"/>
              <a:t>patterns</a:t>
            </a:r>
            <a:r>
              <a:rPr lang="it-IT" sz="1200" baseline="0" dirty="0" smtClean="0"/>
              <a:t> and the </a:t>
            </a:r>
            <a:r>
              <a:rPr lang="it-IT" sz="1200" baseline="0" dirty="0" err="1" smtClean="0"/>
              <a:t>tecnology</a:t>
            </a:r>
            <a:r>
              <a:rPr lang="it-IT" sz="1200" baseline="0" dirty="0" smtClean="0"/>
              <a:t> </a:t>
            </a:r>
            <a:r>
              <a:rPr lang="it-IT" sz="1200" baseline="0" dirty="0" err="1" smtClean="0"/>
              <a:t>we</a:t>
            </a:r>
            <a:r>
              <a:rPr lang="it-IT" sz="1200" baseline="0" dirty="0" smtClean="0"/>
              <a:t> start the </a:t>
            </a:r>
            <a:r>
              <a:rPr lang="it-IT" sz="1200" baseline="0" dirty="0" err="1" smtClean="0"/>
              <a:t>microservice’s</a:t>
            </a:r>
            <a:r>
              <a:rPr lang="it-IT" sz="1200" baseline="0" dirty="0" smtClean="0"/>
              <a:t> </a:t>
            </a:r>
            <a:r>
              <a:rPr lang="it-IT" sz="1200" baseline="0" dirty="0" err="1" smtClean="0"/>
              <a:t>development</a:t>
            </a:r>
            <a:r>
              <a:rPr lang="it-IT" sz="1200" baseline="0" dirty="0" smtClean="0"/>
              <a:t> </a:t>
            </a:r>
          </a:p>
          <a:p>
            <a:r>
              <a:rPr lang="it-IT" sz="1200" baseline="0" dirty="0" smtClean="0"/>
              <a:t>I </a:t>
            </a:r>
            <a:r>
              <a:rPr lang="it-IT" sz="1200" baseline="0" dirty="0" err="1" smtClean="0"/>
              <a:t>will</a:t>
            </a:r>
            <a:r>
              <a:rPr lang="it-IT" sz="1200" baseline="0" dirty="0" smtClean="0"/>
              <a:t> </a:t>
            </a:r>
            <a:r>
              <a:rPr lang="it-IT" sz="1200" baseline="0" dirty="0" err="1" smtClean="0"/>
              <a:t>highlight</a:t>
            </a:r>
            <a:r>
              <a:rPr lang="it-IT" sz="1200" baseline="0" dirty="0" smtClean="0"/>
              <a:t> some </a:t>
            </a:r>
            <a:r>
              <a:rPr lang="it-IT" sz="1200" baseline="0" dirty="0" err="1" smtClean="0"/>
              <a:t>implementation</a:t>
            </a:r>
            <a:r>
              <a:rPr lang="it-IT" sz="1200" baseline="0" dirty="0" smtClean="0"/>
              <a:t> and configuration </a:t>
            </a:r>
            <a:r>
              <a:rPr lang="it-IT" sz="1200" baseline="0" dirty="0" err="1" smtClean="0"/>
              <a:t>details</a:t>
            </a:r>
            <a:r>
              <a:rPr lang="it-IT" sz="1200" baseline="0" dirty="0" smtClean="0"/>
              <a:t> </a:t>
            </a:r>
            <a:r>
              <a:rPr lang="it-IT" sz="1200" baseline="0" dirty="0" err="1" smtClean="0"/>
              <a:t>related</a:t>
            </a:r>
            <a:r>
              <a:rPr lang="it-IT" sz="1200" baseline="0" dirty="0" smtClean="0"/>
              <a:t> to the </a:t>
            </a:r>
            <a:r>
              <a:rPr lang="it-IT" sz="1200" baseline="0" dirty="0" err="1" smtClean="0"/>
              <a:t>tecnology</a:t>
            </a:r>
            <a:r>
              <a:rPr lang="it-IT" sz="1200" baseline="0" dirty="0" smtClean="0"/>
              <a:t> </a:t>
            </a:r>
            <a:r>
              <a:rPr lang="it-IT" sz="1200" baseline="0" dirty="0" err="1" smtClean="0"/>
              <a:t>choosed</a:t>
            </a:r>
            <a:r>
              <a:rPr lang="it-IT" sz="1200" baseline="0" dirty="0" smtClean="0"/>
              <a:t> </a:t>
            </a:r>
          </a:p>
          <a:p>
            <a:r>
              <a:rPr lang="it-IT" sz="1200" baseline="0" dirty="0" smtClean="0"/>
              <a:t>With </a:t>
            </a:r>
            <a:r>
              <a:rPr lang="it-IT" sz="1200" baseline="0" dirty="0" smtClean="0"/>
              <a:t>the focus </a:t>
            </a:r>
            <a:r>
              <a:rPr lang="it-IT" sz="1200" baseline="0" dirty="0" smtClean="0"/>
              <a:t>on database per service </a:t>
            </a:r>
            <a:r>
              <a:rPr lang="it-IT" sz="1200" baseline="0" dirty="0" smtClean="0"/>
              <a:t>pattern  </a:t>
            </a:r>
            <a:endParaRPr lang="it-IT" sz="1200" baseline="0" dirty="0" smtClean="0"/>
          </a:p>
          <a:p>
            <a:endParaRPr lang="it-IT" sz="1200" baseline="0" dirty="0" smtClean="0"/>
          </a:p>
          <a:p>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technical</a:t>
            </a:r>
            <a:r>
              <a:rPr lang="it-IT" sz="1200" dirty="0" smtClean="0"/>
              <a:t> layout</a:t>
            </a:r>
            <a:r>
              <a:rPr lang="it-IT" sz="1200" baseline="0" dirty="0" smtClean="0"/>
              <a:t> of the service </a:t>
            </a:r>
            <a:r>
              <a:rPr lang="it-IT" sz="1200" baseline="0" dirty="0" err="1" smtClean="0"/>
              <a:t>that</a:t>
            </a:r>
            <a:r>
              <a:rPr lang="it-IT" sz="1200" baseline="0" dirty="0" smtClean="0"/>
              <a:t> </a:t>
            </a:r>
            <a:r>
              <a:rPr lang="it-IT" sz="1200" baseline="0" dirty="0" err="1" smtClean="0"/>
              <a:t>will</a:t>
            </a:r>
            <a:r>
              <a:rPr lang="it-IT" sz="1200" baseline="0" dirty="0" smtClean="0"/>
              <a:t> </a:t>
            </a:r>
            <a:r>
              <a:rPr lang="it-IT" sz="1200" baseline="0" dirty="0" err="1" smtClean="0"/>
              <a:t>have</a:t>
            </a:r>
            <a:r>
              <a:rPr lang="it-IT" sz="1200" baseline="0" dirty="0" smtClean="0"/>
              <a:t> in </a:t>
            </a:r>
            <a:r>
              <a:rPr lang="it-IT" sz="1200" baseline="0" dirty="0" err="1" smtClean="0"/>
              <a:t>charge</a:t>
            </a:r>
            <a:r>
              <a:rPr lang="it-IT" sz="1200" baseline="0" dirty="0" smtClean="0"/>
              <a:t> the </a:t>
            </a:r>
            <a:r>
              <a:rPr lang="it-IT" sz="1200" baseline="0" dirty="0" err="1" smtClean="0"/>
              <a:t>the</a:t>
            </a:r>
            <a:r>
              <a:rPr lang="it-IT" sz="1200" baseline="0" dirty="0" smtClean="0"/>
              <a:t> booking information </a:t>
            </a:r>
            <a:r>
              <a:rPr lang="it-IT" sz="1200" baseline="0" dirty="0" err="1" smtClean="0"/>
              <a:t>function</a:t>
            </a:r>
            <a:r>
              <a:rPr lang="it-IT" sz="1200" baseline="0" dirty="0" smtClean="0"/>
              <a:t>. </a:t>
            </a:r>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invariant</a:t>
            </a:r>
            <a:r>
              <a:rPr lang="it-IT" sz="1200" baseline="0" dirty="0" smtClean="0"/>
              <a:t> </a:t>
            </a:r>
            <a:r>
              <a:rPr lang="it-IT" sz="1200" baseline="0" dirty="0" err="1" smtClean="0"/>
              <a:t>implementation</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instance</a:t>
            </a:r>
            <a:r>
              <a:rPr lang="it-IT"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 </a:t>
            </a:r>
            <a:r>
              <a:rPr lang="it-IT" sz="1200" dirty="0" err="1" smtClean="0"/>
              <a:t>enforcement</a:t>
            </a:r>
            <a:r>
              <a:rPr lang="it-IT" sz="1200" dirty="0" smtClean="0"/>
              <a:t> of the database per service pattern</a:t>
            </a:r>
            <a:endParaRPr lang="it-IT" dirty="0" smtClean="0"/>
          </a:p>
          <a:p>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409018770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2" Type="http://schemas.openxmlformats.org/officeDocument/2006/relationships/image" Target="../media/image51.png"/><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2" Type="http://schemas.openxmlformats.org/officeDocument/2006/relationships/image" Target="../media/image52.png"/><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7.xml.rels><?xml version="1.0" encoding="UTF-8" standalone="yes"?>
<Relationships xmlns="http://schemas.openxmlformats.org/package/2006/relationships"><Relationship Id="rId3" Type="http://schemas.openxmlformats.org/officeDocument/2006/relationships/image" Target="../media/image53.png"/><Relationship Id="rId2" Type="http://schemas.openxmlformats.org/officeDocument/2006/relationships/notesSlide" Target="../notesSlides/notesSlide30.xml"/><Relationship Id="rId1" Type="http://schemas.openxmlformats.org/officeDocument/2006/relationships/slideLayout" Target="../slideLayouts/slideLayout3.xml"/><Relationship Id="rId6" Type="http://schemas.openxmlformats.org/officeDocument/2006/relationships/image" Target="../media/image25.png"/><Relationship Id="rId5" Type="http://schemas.openxmlformats.org/officeDocument/2006/relationships/image" Target="../media/image55.jpeg"/><Relationship Id="rId4" Type="http://schemas.openxmlformats.org/officeDocument/2006/relationships/image" Target="../media/image54.png"/></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7.png"/><Relationship Id="rId2" Type="http://schemas.openxmlformats.org/officeDocument/2006/relationships/notesSlide" Target="../notesSlides/notesSlide3.xml"/><Relationship Id="rId1" Type="http://schemas.openxmlformats.org/officeDocument/2006/relationships/slideLayout" Target="../slideLayouts/slideLayout3.xml"/><Relationship Id="rId6" Type="http://schemas.openxmlformats.org/officeDocument/2006/relationships/image" Target="../media/image6.png"/><Relationship Id="rId5" Type="http://schemas.openxmlformats.org/officeDocument/2006/relationships/image" Target="../media/image8.png"/><Relationship Id="rId4" Type="http://schemas.openxmlformats.org/officeDocument/2006/relationships/image" Target="../media/image5.png"/><Relationship Id="rId9" Type="http://schemas.openxmlformats.org/officeDocument/2006/relationships/image" Target="../media/image10.png"/></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7.xml"/><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3.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8.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4.png"/><Relationship Id="rId7" Type="http://schemas.openxmlformats.org/officeDocument/2006/relationships/image" Target="../media/image18.png"/><Relationship Id="rId2" Type="http://schemas.openxmlformats.org/officeDocument/2006/relationships/notesSlide" Target="../notesSlides/notesSlide10.xml"/><Relationship Id="rId1" Type="http://schemas.openxmlformats.org/officeDocument/2006/relationships/slideLayout" Target="../slideLayouts/slideLayout3.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png"/><Relationship Id="rId9" Type="http://schemas.openxmlformats.org/officeDocument/2006/relationships/image" Target="../media/image13.png"/></Relationships>
</file>

<file path=ppt/slides/_rels/slide3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2.xml"/><Relationship Id="rId1" Type="http://schemas.openxmlformats.org/officeDocument/2006/relationships/slideLayout" Target="../slideLayouts/slideLayout3.xml"/><Relationship Id="rId4" Type="http://schemas.openxmlformats.org/officeDocument/2006/relationships/image" Target="../media/image21.png"/></Relationships>
</file>

<file path=ppt/slides/_rels/slide38.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3.xml"/><Relationship Id="rId1" Type="http://schemas.openxmlformats.org/officeDocument/2006/relationships/slideLayout" Target="../slideLayouts/slideLayout3.xml"/><Relationship Id="rId5" Type="http://schemas.openxmlformats.org/officeDocument/2006/relationships/image" Target="../media/image23.png"/><Relationship Id="rId4" Type="http://schemas.openxmlformats.org/officeDocument/2006/relationships/image" Target="../media/image22.png"/></Relationships>
</file>

<file path=ppt/slides/_rels/slide3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4.xml"/><Relationship Id="rId1" Type="http://schemas.openxmlformats.org/officeDocument/2006/relationships/slideLayout" Target="../slideLayouts/slideLayout3.xml"/><Relationship Id="rId4" Type="http://schemas.openxmlformats.org/officeDocument/2006/relationships/image" Target="../media/image24.png"/></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7.xml"/><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8.xml"/><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19.xml"/><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1.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2.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5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28.png"/></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31.png"/><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32.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3.xml.rels><?xml version="1.0" encoding="UTF-8" standalone="yes"?>
<Relationships xmlns="http://schemas.openxmlformats.org/package/2006/relationships"><Relationship Id="rId3" Type="http://schemas.openxmlformats.org/officeDocument/2006/relationships/image" Target="../media/image33.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5.png"/><Relationship Id="rId4" Type="http://schemas.openxmlformats.org/officeDocument/2006/relationships/image" Target="../media/image34.png"/></Relationships>
</file>

<file path=ppt/slides/_rels/slide64.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9.png"/><Relationship Id="rId4" Type="http://schemas.openxmlformats.org/officeDocument/2006/relationships/image" Target="../media/image38.png"/></Relationships>
</file>

<file path=ppt/slides/_rels/slide69.xml.rels><?xml version="1.0" encoding="UTF-8" standalone="yes"?>
<Relationships xmlns="http://schemas.openxmlformats.org/package/2006/relationships"><Relationship Id="rId2" Type="http://schemas.openxmlformats.org/officeDocument/2006/relationships/image" Target="../media/image40.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26.xml"/><Relationship Id="rId1" Type="http://schemas.openxmlformats.org/officeDocument/2006/relationships/slideLayout" Target="../slideLayouts/slideLayout3.xml"/><Relationship Id="rId4" Type="http://schemas.microsoft.com/office/2007/relationships/hdphoto" Target="../media/hdphoto1.wdp"/></Relationships>
</file>

<file path=ppt/slides/_rels/slide84.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27.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43.png"/><Relationship Id="rId4" Type="http://schemas.microsoft.com/office/2007/relationships/hdphoto" Target="../media/hdphoto2.wdp"/></Relationships>
</file>

<file path=ppt/slides/_rels/slide8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microsoft.com/office/2007/relationships/hdphoto" Target="../media/hdphoto4.wdp"/></Relationships>
</file>

<file path=ppt/slides/_rels/slide8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29.xml"/><Relationship Id="rId1" Type="http://schemas.openxmlformats.org/officeDocument/2006/relationships/slideLayout" Target="../slideLayouts/slideLayout3.xml"/><Relationship Id="rId5" Type="http://schemas.openxmlformats.org/officeDocument/2006/relationships/image" Target="../media/image47.png"/><Relationship Id="rId4" Type="http://schemas.openxmlformats.org/officeDocument/2006/relationships/image" Target="../media/image46.png"/></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2" Type="http://schemas.openxmlformats.org/officeDocument/2006/relationships/image" Target="../media/image49.png"/><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p:txBody>
          <a:bodyPr/>
          <a:lstStyle/>
          <a:p>
            <a:r>
              <a:rPr lang="en-US" dirty="0" smtClean="0"/>
              <a:t>Eureka can </a:t>
            </a:r>
            <a:r>
              <a:rPr lang="en-US" dirty="0"/>
              <a:t>be configured and deployed to be highly </a:t>
            </a:r>
            <a:r>
              <a:rPr lang="en-US" dirty="0" smtClean="0"/>
              <a:t>available </a:t>
            </a:r>
            <a:r>
              <a:rPr lang="en-US" strike="sngStrike" dirty="0" smtClean="0"/>
              <a:t> </a:t>
            </a:r>
            <a:r>
              <a:rPr lang="en-US" strike="sngStrike" dirty="0"/>
              <a:t>with each server replicating state about the registered service to the others.</a:t>
            </a:r>
          </a:p>
          <a:p>
            <a:r>
              <a:rPr lang="en-US" dirty="0" smtClean="0"/>
              <a:t>Services</a:t>
            </a:r>
            <a:r>
              <a:rPr lang="en-US" dirty="0"/>
              <a:t> </a:t>
            </a:r>
            <a:r>
              <a:rPr lang="en-US" dirty="0" smtClean="0"/>
              <a:t>register</a:t>
            </a:r>
            <a:r>
              <a:rPr lang="en-US" dirty="0"/>
              <a:t> with Eureka </a:t>
            </a:r>
            <a:r>
              <a:rPr lang="en-US" dirty="0" smtClean="0"/>
              <a:t>providing meta-data </a:t>
            </a:r>
            <a:r>
              <a:rPr lang="en-US" dirty="0"/>
              <a:t>about itself (host, port, URL), </a:t>
            </a:r>
            <a:endParaRPr lang="en-US" dirty="0" smtClean="0"/>
          </a:p>
          <a:p>
            <a:r>
              <a:rPr lang="en-US" dirty="0" smtClean="0"/>
              <a:t>Once registered services send</a:t>
            </a:r>
            <a:r>
              <a:rPr lang="en-US" dirty="0"/>
              <a:t> heartbeats to renew their leases every 30 </a:t>
            </a:r>
            <a:r>
              <a:rPr lang="en-US" dirty="0" smtClean="0"/>
              <a:t>seconds</a:t>
            </a:r>
            <a:r>
              <a:rPr lang="en-US" dirty="0"/>
              <a:t> </a:t>
            </a:r>
            <a:r>
              <a:rPr lang="en-US" dirty="0" smtClean="0"/>
              <a:t>and locate </a:t>
            </a:r>
            <a:r>
              <a:rPr lang="en-US" dirty="0"/>
              <a:t>their services </a:t>
            </a:r>
            <a:r>
              <a:rPr lang="en-US" dirty="0" smtClean="0"/>
              <a:t>to </a:t>
            </a:r>
            <a:r>
              <a:rPr lang="en-US" dirty="0"/>
              <a:t>make remote calls</a:t>
            </a:r>
            <a:endParaRPr lang="en-US" dirty="0" smtClean="0"/>
          </a:p>
          <a:p>
            <a:r>
              <a:rPr lang="en-US" dirty="0"/>
              <a:t>If the </a:t>
            </a:r>
            <a:r>
              <a:rPr lang="en-US" dirty="0" err="1"/>
              <a:t>hearthbeat</a:t>
            </a:r>
            <a:r>
              <a:rPr lang="en-US" dirty="0"/>
              <a:t> fails over a configurable </a:t>
            </a:r>
            <a:r>
              <a:rPr lang="en-US" dirty="0" smtClean="0"/>
              <a:t>timetable  </a:t>
            </a:r>
            <a:r>
              <a:rPr lang="en-US" dirty="0"/>
              <a:t>the instance is removed</a:t>
            </a:r>
          </a:p>
          <a:p>
            <a:r>
              <a:rPr lang="en-US" dirty="0" smtClean="0"/>
              <a:t>The </a:t>
            </a:r>
            <a:r>
              <a:rPr lang="en-US" dirty="0"/>
              <a:t>registration information and the renewals are replicated to all the eureka nodes in the cluster. </a:t>
            </a:r>
            <a:endParaRPr lang="en-US" dirty="0" smtClean="0"/>
          </a:p>
          <a:p>
            <a:r>
              <a:rPr lang="en-US" dirty="0"/>
              <a:t>Eureka does not use a backend store and all services instance in the registry have to send an heartbeat to keep their registration up to date (so </a:t>
            </a:r>
            <a:r>
              <a:rPr lang="en-US" dirty="0" err="1"/>
              <a:t>ths</a:t>
            </a:r>
            <a:r>
              <a:rPr lang="en-US" dirty="0"/>
              <a:t> can be done in memory)</a:t>
            </a:r>
          </a:p>
          <a:p>
            <a:r>
              <a:rPr lang="en-US" dirty="0"/>
              <a:t>Client have an in memory cache of Eureka registration (they don’t have to go to the registry for every single request to a service)</a:t>
            </a:r>
          </a:p>
          <a:p>
            <a:r>
              <a:rPr lang="en-US" dirty="0"/>
              <a:t>So Eureka works as a register, that will know where which one of our services lives, how many instances of they are up (or down) and how to access them.</a:t>
            </a:r>
            <a:endParaRPr lang="it-IT" dirty="0"/>
          </a:p>
          <a:p>
            <a:endParaRPr lang="en-US" dirty="0"/>
          </a:p>
          <a:p>
            <a:pPr marL="0" indent="0">
              <a:buNone/>
            </a:pPr>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r>
              <a:rPr lang="en-US" dirty="0"/>
              <a:t>In the following demo this </a:t>
            </a:r>
            <a:r>
              <a:rPr lang="en-US" dirty="0" err="1"/>
              <a:t>behaviour</a:t>
            </a:r>
            <a:r>
              <a:rPr lang="en-US" dirty="0"/>
              <a:t> has been switched off (the client side </a:t>
            </a:r>
            <a:r>
              <a:rPr lang="en-US" dirty="0" err="1"/>
              <a:t>behaviuor</a:t>
            </a:r>
            <a:r>
              <a:rPr lang="en-US" dirty="0"/>
              <a:t>) (standalone mode) so it does not keep </a:t>
            </a:r>
            <a:r>
              <a:rPr lang="en-US" dirty="0" err="1"/>
              <a:t>tring</a:t>
            </a:r>
            <a:r>
              <a:rPr lang="en-US" dirty="0"/>
              <a:t> and failing to  reach its pears.</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sz="3600" dirty="0" smtClean="0"/>
              <a:t>To </a:t>
            </a:r>
            <a:r>
              <a:rPr lang="it-IT" sz="3600" dirty="0" err="1" smtClean="0"/>
              <a:t>avoid</a:t>
            </a:r>
            <a:r>
              <a:rPr lang="it-IT" sz="3600" dirty="0" smtClean="0"/>
              <a:t> service </a:t>
            </a:r>
            <a:r>
              <a:rPr lang="it-IT" sz="3600" dirty="0" err="1" smtClean="0"/>
              <a:t>outage</a:t>
            </a:r>
            <a:r>
              <a:rPr lang="it-IT" sz="3600" dirty="0" smtClean="0"/>
              <a:t> </a:t>
            </a:r>
            <a:r>
              <a:rPr lang="it-IT" sz="3600" dirty="0" err="1" smtClean="0"/>
              <a:t>it</a:t>
            </a:r>
            <a:r>
              <a:rPr lang="it-IT" sz="3600" dirty="0" smtClean="0"/>
              <a:t> </a:t>
            </a:r>
            <a:r>
              <a:rPr lang="it-IT" sz="3600" dirty="0" err="1" smtClean="0"/>
              <a:t>is</a:t>
            </a:r>
            <a:r>
              <a:rPr lang="it-IT" sz="3600" dirty="0" smtClean="0"/>
              <a:t> common to </a:t>
            </a:r>
            <a:r>
              <a:rPr lang="it-IT" sz="3600" dirty="0" err="1" smtClean="0"/>
              <a:t>realize</a:t>
            </a:r>
            <a:r>
              <a:rPr lang="it-IT" sz="3600" dirty="0" smtClean="0"/>
              <a:t> a </a:t>
            </a:r>
            <a:r>
              <a:rPr lang="it-IT" sz="3600" dirty="0" err="1" smtClean="0"/>
              <a:t>system</a:t>
            </a:r>
            <a:r>
              <a:rPr lang="it-IT" sz="3600" dirty="0" smtClean="0"/>
              <a:t> </a:t>
            </a:r>
            <a:r>
              <a:rPr lang="it-IT" sz="3600" dirty="0" err="1" smtClean="0"/>
              <a:t>landscape</a:t>
            </a:r>
            <a:r>
              <a:rPr lang="it-IT" sz="3600" dirty="0" smtClean="0"/>
              <a:t> with more </a:t>
            </a:r>
            <a:r>
              <a:rPr lang="it-IT" sz="3600" dirty="0" err="1" smtClean="0"/>
              <a:t>than</a:t>
            </a:r>
            <a:r>
              <a:rPr lang="it-IT" sz="3600" dirty="0" smtClean="0"/>
              <a:t> </a:t>
            </a:r>
            <a:r>
              <a:rPr lang="it-IT" sz="3600" dirty="0" err="1" smtClean="0"/>
              <a:t>one</a:t>
            </a:r>
            <a:r>
              <a:rPr lang="it-IT" sz="3600" dirty="0" smtClean="0"/>
              <a:t> service </a:t>
            </a:r>
            <a:r>
              <a:rPr lang="it-IT" sz="3600" dirty="0" err="1" smtClean="0"/>
              <a:t>instance</a:t>
            </a:r>
            <a:r>
              <a:rPr lang="it-IT" sz="3600" dirty="0" smtClean="0"/>
              <a:t> of the </a:t>
            </a:r>
            <a:r>
              <a:rPr lang="it-IT" sz="3600" dirty="0" err="1" smtClean="0"/>
              <a:t>same</a:t>
            </a:r>
            <a:r>
              <a:rPr lang="it-IT" sz="3600" dirty="0" smtClean="0"/>
              <a:t> </a:t>
            </a:r>
            <a:r>
              <a:rPr lang="it-IT" sz="3600" dirty="0" err="1" smtClean="0"/>
              <a:t>type</a:t>
            </a:r>
            <a:r>
              <a:rPr lang="it-IT" sz="3600" dirty="0" smtClean="0"/>
              <a:t> </a:t>
            </a:r>
            <a:r>
              <a:rPr lang="it-IT" sz="3600" dirty="0" err="1" smtClean="0"/>
              <a:t>running</a:t>
            </a:r>
            <a:r>
              <a:rPr lang="it-IT" sz="3600" dirty="0" smtClean="0"/>
              <a:t>.</a:t>
            </a:r>
          </a:p>
          <a:p>
            <a:r>
              <a:rPr lang="it-IT" sz="3600" dirty="0" smtClean="0"/>
              <a:t>In </a:t>
            </a:r>
            <a:r>
              <a:rPr lang="it-IT" sz="3600" dirty="0" err="1" smtClean="0"/>
              <a:t>this</a:t>
            </a:r>
            <a:r>
              <a:rPr lang="it-IT" sz="3600" dirty="0" smtClean="0"/>
              <a:t> </a:t>
            </a:r>
            <a:r>
              <a:rPr lang="it-IT" sz="3600" dirty="0" err="1" smtClean="0"/>
              <a:t>context</a:t>
            </a:r>
            <a:r>
              <a:rPr lang="it-IT" sz="3600" dirty="0" smtClean="0"/>
              <a:t>  a </a:t>
            </a:r>
            <a:r>
              <a:rPr lang="it-IT" sz="3600" dirty="0" err="1" smtClean="0"/>
              <a:t>load</a:t>
            </a:r>
            <a:r>
              <a:rPr lang="it-IT" sz="3600" dirty="0" smtClean="0"/>
              <a:t> </a:t>
            </a:r>
            <a:r>
              <a:rPr lang="it-IT" sz="3600" dirty="0" err="1" smtClean="0"/>
              <a:t>balancer</a:t>
            </a:r>
            <a:r>
              <a:rPr lang="it-IT" sz="3600" dirty="0" smtClean="0"/>
              <a:t> </a:t>
            </a:r>
            <a:r>
              <a:rPr lang="it-IT" sz="3600" dirty="0" err="1" smtClean="0"/>
              <a:t>will</a:t>
            </a:r>
            <a:r>
              <a:rPr lang="it-IT" sz="3600" dirty="0" smtClean="0"/>
              <a:t> spread </a:t>
            </a:r>
            <a:r>
              <a:rPr lang="it-IT" sz="3600" dirty="0" err="1" smtClean="0"/>
              <a:t>all</a:t>
            </a:r>
            <a:r>
              <a:rPr lang="it-IT" sz="3600" dirty="0" smtClean="0"/>
              <a:t> the </a:t>
            </a:r>
            <a:r>
              <a:rPr lang="it-IT" sz="3600" dirty="0" err="1" smtClean="0"/>
              <a:t>incoming</a:t>
            </a:r>
            <a:r>
              <a:rPr lang="it-IT" sz="3600" dirty="0" smtClean="0"/>
              <a:t> </a:t>
            </a:r>
            <a:r>
              <a:rPr lang="it-IT" sz="3600" dirty="0" err="1" smtClean="0"/>
              <a:t>calls</a:t>
            </a:r>
            <a:r>
              <a:rPr lang="it-IT" sz="3600" dirty="0" smtClean="0"/>
              <a:t> over the </a:t>
            </a:r>
            <a:r>
              <a:rPr lang="it-IT" sz="3600" dirty="0" err="1" smtClean="0"/>
              <a:t>instances</a:t>
            </a:r>
            <a:r>
              <a:rPr lang="it-IT" sz="3600" dirty="0" smtClean="0"/>
              <a:t>.</a:t>
            </a:r>
          </a:p>
          <a:p>
            <a:r>
              <a:rPr lang="it-IT" sz="3600" dirty="0" err="1" smtClean="0"/>
              <a:t>As</a:t>
            </a:r>
            <a:r>
              <a:rPr lang="it-IT" sz="3600" dirty="0" smtClean="0"/>
              <a:t> </a:t>
            </a:r>
            <a:r>
              <a:rPr lang="it-IT" sz="3600" dirty="0" err="1" smtClean="0"/>
              <a:t>stated</a:t>
            </a:r>
            <a:r>
              <a:rPr lang="it-IT" sz="3600" dirty="0" smtClean="0"/>
              <a:t> in the </a:t>
            </a:r>
            <a:r>
              <a:rPr lang="it-IT" sz="3600" dirty="0" err="1" smtClean="0"/>
              <a:t>requirements</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shoud</a:t>
            </a:r>
            <a:r>
              <a:rPr lang="it-IT" sz="3600" dirty="0" smtClean="0"/>
              <a:t> be </a:t>
            </a:r>
            <a:r>
              <a:rPr lang="it-IT" sz="3600" dirty="0" err="1" smtClean="0"/>
              <a:t>realized</a:t>
            </a:r>
            <a:r>
              <a:rPr lang="it-IT" sz="3600" dirty="0" smtClean="0"/>
              <a:t> just </a:t>
            </a:r>
            <a:r>
              <a:rPr lang="it-IT" sz="3600" dirty="0" err="1" smtClean="0"/>
              <a:t>adding</a:t>
            </a:r>
            <a:r>
              <a:rPr lang="it-IT" sz="3600" dirty="0" smtClean="0"/>
              <a:t> </a:t>
            </a:r>
            <a:r>
              <a:rPr lang="it-IT" sz="3600" dirty="0" err="1" smtClean="0"/>
              <a:t>reference</a:t>
            </a:r>
            <a:r>
              <a:rPr lang="it-IT" sz="3600" dirty="0" smtClean="0"/>
              <a:t> of the new </a:t>
            </a:r>
            <a:r>
              <a:rPr lang="it-IT" sz="3600" dirty="0" err="1" smtClean="0"/>
              <a:t>services</a:t>
            </a:r>
            <a:r>
              <a:rPr lang="it-IT" sz="3600" dirty="0" smtClean="0"/>
              <a:t>, </a:t>
            </a:r>
            <a:r>
              <a:rPr lang="it-IT" sz="3600" dirty="0" err="1"/>
              <a:t>without</a:t>
            </a:r>
            <a:r>
              <a:rPr lang="it-IT" sz="3600" dirty="0"/>
              <a:t> </a:t>
            </a:r>
            <a:r>
              <a:rPr lang="it-IT" sz="3600" dirty="0" err="1" smtClean="0"/>
              <a:t>configuring</a:t>
            </a:r>
            <a:r>
              <a:rPr lang="it-IT" sz="3600" dirty="0" smtClean="0"/>
              <a:t> </a:t>
            </a:r>
            <a:r>
              <a:rPr lang="it-IT" sz="3600" dirty="0" err="1" smtClean="0"/>
              <a:t>any</a:t>
            </a:r>
            <a:r>
              <a:rPr lang="it-IT" sz="3600" dirty="0" smtClean="0"/>
              <a:t> </a:t>
            </a:r>
            <a:r>
              <a:rPr lang="it-IT" sz="3600" dirty="0" err="1" smtClean="0"/>
              <a:t>proxying</a:t>
            </a:r>
            <a:r>
              <a:rPr lang="it-IT" sz="3600" dirty="0" smtClean="0"/>
              <a:t> </a:t>
            </a:r>
            <a:r>
              <a:rPr lang="it-IT" sz="3600" dirty="0" err="1"/>
              <a:t>load</a:t>
            </a:r>
            <a:r>
              <a:rPr lang="it-IT" sz="3600" dirty="0"/>
              <a:t> </a:t>
            </a:r>
            <a:r>
              <a:rPr lang="it-IT" sz="3600" dirty="0" err="1"/>
              <a:t>balancer</a:t>
            </a:r>
            <a:r>
              <a:rPr lang="it-IT" sz="3600" dirty="0"/>
              <a:t> </a:t>
            </a:r>
            <a:endParaRPr lang="it-IT" sz="3600" dirty="0" smtClean="0"/>
          </a:p>
          <a:p>
            <a:r>
              <a:rPr lang="it-IT" sz="3600" dirty="0" err="1" smtClean="0"/>
              <a:t>Ribbon</a:t>
            </a:r>
            <a:r>
              <a:rPr lang="it-IT" sz="3600" dirty="0" smtClean="0"/>
              <a:t> </a:t>
            </a:r>
            <a:r>
              <a:rPr lang="it-IT" sz="3600" dirty="0" err="1" smtClean="0"/>
              <a:t>is</a:t>
            </a:r>
            <a:r>
              <a:rPr lang="it-IT" sz="3600" dirty="0" smtClean="0"/>
              <a:t> the </a:t>
            </a:r>
            <a:r>
              <a:rPr lang="it-IT" sz="3600" dirty="0" err="1" smtClean="0"/>
              <a:t>Netflix</a:t>
            </a:r>
            <a:r>
              <a:rPr lang="it-IT" sz="3600" dirty="0" smtClean="0"/>
              <a:t> </a:t>
            </a:r>
            <a:r>
              <a:rPr lang="it-IT" sz="3600" dirty="0" err="1" smtClean="0"/>
              <a:t>solution</a:t>
            </a:r>
            <a:r>
              <a:rPr lang="it-IT" sz="3600" dirty="0" smtClean="0"/>
              <a:t> to </a:t>
            </a:r>
            <a:r>
              <a:rPr lang="it-IT" sz="3600" dirty="0" err="1" smtClean="0"/>
              <a:t>these</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features</a:t>
            </a:r>
            <a:endParaRPr lang="it-IT" sz="3600" dirty="0" smtClean="0"/>
          </a:p>
          <a:p>
            <a:pPr lvl="1"/>
            <a:r>
              <a:rPr lang="it-IT" sz="3600" dirty="0" err="1"/>
              <a:t>Ribbon</a:t>
            </a:r>
            <a:r>
              <a:rPr lang="it-IT" sz="3600" dirty="0"/>
              <a:t> </a:t>
            </a:r>
            <a:r>
              <a:rPr lang="it-IT" sz="3600" dirty="0" err="1"/>
              <a:t>uses</a:t>
            </a:r>
            <a:r>
              <a:rPr lang="it-IT" sz="3600" dirty="0"/>
              <a:t> the information </a:t>
            </a:r>
            <a:r>
              <a:rPr lang="it-IT" sz="3600" dirty="0" err="1"/>
              <a:t>available</a:t>
            </a:r>
            <a:r>
              <a:rPr lang="it-IT" sz="3600" dirty="0"/>
              <a:t> in Eureka lo locate appropriate service </a:t>
            </a:r>
            <a:r>
              <a:rPr lang="it-IT" sz="3600" dirty="0" err="1"/>
              <a:t>instances</a:t>
            </a:r>
            <a:endParaRPr lang="it-IT" sz="3600" dirty="0"/>
          </a:p>
          <a:p>
            <a:pPr lvl="1"/>
            <a:r>
              <a:rPr lang="it-IT" sz="3600" dirty="0" err="1"/>
              <a:t>If</a:t>
            </a:r>
            <a:r>
              <a:rPr lang="it-IT" sz="3600" dirty="0"/>
              <a:t> more </a:t>
            </a:r>
            <a:r>
              <a:rPr lang="it-IT" sz="3600" dirty="0" err="1"/>
              <a:t>than</a:t>
            </a:r>
            <a:r>
              <a:rPr lang="it-IT" sz="3600" dirty="0"/>
              <a:t> </a:t>
            </a:r>
            <a:r>
              <a:rPr lang="it-IT" sz="3600" dirty="0" err="1"/>
              <a:t>one</a:t>
            </a:r>
            <a:r>
              <a:rPr lang="it-IT" sz="3600" dirty="0"/>
              <a:t> </a:t>
            </a:r>
            <a:r>
              <a:rPr lang="it-IT" sz="3600" dirty="0" err="1"/>
              <a:t>instance</a:t>
            </a:r>
            <a:r>
              <a:rPr lang="it-IT" sz="3600" dirty="0"/>
              <a:t> </a:t>
            </a:r>
            <a:r>
              <a:rPr lang="it-IT" sz="3600" dirty="0" err="1"/>
              <a:t>is</a:t>
            </a:r>
            <a:r>
              <a:rPr lang="it-IT" sz="3600" dirty="0"/>
              <a:t> </a:t>
            </a:r>
            <a:r>
              <a:rPr lang="it-IT" sz="3600" dirty="0" err="1"/>
              <a:t>found</a:t>
            </a:r>
            <a:r>
              <a:rPr lang="it-IT" sz="3600" dirty="0"/>
              <a:t>, </a:t>
            </a:r>
            <a:r>
              <a:rPr lang="it-IT" sz="3600" dirty="0" err="1"/>
              <a:t>Ribbon</a:t>
            </a:r>
            <a:r>
              <a:rPr lang="it-IT" sz="3600" dirty="0"/>
              <a:t> </a:t>
            </a:r>
            <a:r>
              <a:rPr lang="it-IT" sz="3600" dirty="0" err="1"/>
              <a:t>will</a:t>
            </a:r>
            <a:r>
              <a:rPr lang="it-IT" sz="3600" dirty="0"/>
              <a:t> </a:t>
            </a:r>
            <a:r>
              <a:rPr lang="it-IT" sz="3600" dirty="0" err="1"/>
              <a:t>apply</a:t>
            </a:r>
            <a:r>
              <a:rPr lang="it-IT" sz="3600" dirty="0"/>
              <a:t> </a:t>
            </a:r>
            <a:r>
              <a:rPr lang="it-IT" sz="3600" dirty="0" err="1"/>
              <a:t>load</a:t>
            </a:r>
            <a:r>
              <a:rPr lang="it-IT" sz="3600" dirty="0"/>
              <a:t> </a:t>
            </a:r>
            <a:r>
              <a:rPr lang="it-IT" sz="3600" dirty="0" err="1"/>
              <a:t>balancing</a:t>
            </a:r>
            <a:r>
              <a:rPr lang="it-IT" sz="3600" dirty="0"/>
              <a:t> to spread the </a:t>
            </a:r>
            <a:r>
              <a:rPr lang="it-IT" sz="3600" dirty="0" err="1"/>
              <a:t>request</a:t>
            </a:r>
            <a:r>
              <a:rPr lang="it-IT" sz="3600" dirty="0"/>
              <a:t> over the </a:t>
            </a:r>
            <a:r>
              <a:rPr lang="it-IT" sz="3600" dirty="0" err="1"/>
              <a:t>available</a:t>
            </a:r>
            <a:r>
              <a:rPr lang="it-IT" sz="3600" dirty="0"/>
              <a:t> </a:t>
            </a:r>
            <a:r>
              <a:rPr lang="it-IT" sz="3600" dirty="0" err="1"/>
              <a:t>instances</a:t>
            </a:r>
            <a:endParaRPr lang="it-IT" sz="3600" dirty="0"/>
          </a:p>
          <a:p>
            <a:pPr lvl="1"/>
            <a:r>
              <a:rPr lang="it-IT" sz="3600" dirty="0" err="1"/>
              <a:t>Ribbon</a:t>
            </a:r>
            <a:r>
              <a:rPr lang="it-IT" sz="3600" dirty="0"/>
              <a:t> </a:t>
            </a:r>
            <a:r>
              <a:rPr lang="it-IT" sz="3600" dirty="0" err="1"/>
              <a:t>does</a:t>
            </a:r>
            <a:r>
              <a:rPr lang="it-IT" sz="3600" dirty="0"/>
              <a:t> </a:t>
            </a:r>
            <a:r>
              <a:rPr lang="it-IT" sz="3600" dirty="0" err="1"/>
              <a:t>not</a:t>
            </a:r>
            <a:r>
              <a:rPr lang="it-IT" sz="3600" dirty="0"/>
              <a:t> </a:t>
            </a:r>
            <a:r>
              <a:rPr lang="it-IT" sz="3600" dirty="0" err="1"/>
              <a:t>run</a:t>
            </a:r>
            <a:r>
              <a:rPr lang="it-IT" sz="3600" dirty="0"/>
              <a:t> </a:t>
            </a:r>
            <a:r>
              <a:rPr lang="it-IT" sz="3600" dirty="0" err="1"/>
              <a:t>as</a:t>
            </a:r>
            <a:r>
              <a:rPr lang="it-IT" sz="3600" dirty="0"/>
              <a:t> a separate service </a:t>
            </a:r>
            <a:r>
              <a:rPr lang="it-IT" sz="3600" dirty="0" err="1"/>
              <a:t>but</a:t>
            </a:r>
            <a:r>
              <a:rPr lang="it-IT" sz="3600" dirty="0"/>
              <a:t> </a:t>
            </a:r>
            <a:r>
              <a:rPr lang="it-IT" sz="3600" dirty="0" err="1"/>
              <a:t>as</a:t>
            </a:r>
            <a:r>
              <a:rPr lang="it-IT" sz="3600" dirty="0"/>
              <a:t> an </a:t>
            </a:r>
            <a:r>
              <a:rPr lang="it-IT" sz="3600" dirty="0" err="1"/>
              <a:t>embedded</a:t>
            </a:r>
            <a:r>
              <a:rPr lang="it-IT" sz="3600" dirty="0"/>
              <a:t> component inside </a:t>
            </a:r>
            <a:r>
              <a:rPr lang="it-IT" sz="3600" dirty="0" err="1"/>
              <a:t>each</a:t>
            </a:r>
            <a:r>
              <a:rPr lang="it-IT" sz="3600" dirty="0"/>
              <a:t> service consumer.</a:t>
            </a:r>
          </a:p>
          <a:p>
            <a:pPr marL="419100" lvl="1" indent="0">
              <a:buNone/>
            </a:pPr>
            <a:endParaRPr lang="it-IT" sz="3600" dirty="0"/>
          </a:p>
          <a:p>
            <a:endParaRPr lang="it-IT" sz="3600"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sz="4400" dirty="0" err="1" smtClean="0"/>
              <a:t>Conclusions</a:t>
            </a:r>
            <a:endParaRPr lang="it-IT" sz="4400" dirty="0"/>
          </a:p>
        </p:txBody>
      </p:sp>
      <p:sp>
        <p:nvSpPr>
          <p:cNvPr id="13" name="Segnaposto contenuto 2"/>
          <p:cNvSpPr>
            <a:spLocks noGrp="1"/>
          </p:cNvSpPr>
          <p:nvPr>
            <p:ph idx="1"/>
          </p:nvPr>
        </p:nvSpPr>
        <p:spPr>
          <a:xfrm>
            <a:off x="617538" y="1905000"/>
            <a:ext cx="23134637" cy="9934128"/>
          </a:xfrm>
        </p:spPr>
        <p:txBody>
          <a:bodyPr/>
          <a:lstStyle/>
          <a:p>
            <a:r>
              <a:rPr lang="it-IT" dirty="0" err="1" smtClean="0"/>
              <a:t>We</a:t>
            </a:r>
            <a:r>
              <a:rPr lang="it-IT" dirty="0" smtClean="0"/>
              <a:t> </a:t>
            </a:r>
            <a:r>
              <a:rPr lang="it-IT" dirty="0" err="1" smtClean="0"/>
              <a:t>have</a:t>
            </a:r>
            <a:r>
              <a:rPr lang="it-IT" dirty="0" smtClean="0"/>
              <a:t> </a:t>
            </a:r>
            <a:r>
              <a:rPr lang="it-IT" dirty="0" err="1" smtClean="0"/>
              <a:t>seen</a:t>
            </a:r>
            <a:r>
              <a:rPr lang="it-IT" dirty="0"/>
              <a:t> </a:t>
            </a:r>
            <a:r>
              <a:rPr lang="it-IT" dirty="0" smtClean="0"/>
              <a:t>a microservices </a:t>
            </a:r>
            <a:r>
              <a:rPr lang="it-IT" dirty="0"/>
              <a:t>Spring </a:t>
            </a:r>
            <a:r>
              <a:rPr lang="it-IT" dirty="0" err="1"/>
              <a:t>Boot</a:t>
            </a:r>
            <a:r>
              <a:rPr lang="it-IT" dirty="0"/>
              <a:t> </a:t>
            </a:r>
            <a:r>
              <a:rPr lang="it-IT" dirty="0" err="1"/>
              <a:t>based</a:t>
            </a:r>
            <a:r>
              <a:rPr lang="it-IT" dirty="0"/>
              <a:t> </a:t>
            </a:r>
            <a:r>
              <a:rPr lang="it-IT" dirty="0" err="1"/>
              <a:t>simple</a:t>
            </a:r>
            <a:r>
              <a:rPr lang="it-IT" dirty="0"/>
              <a:t> </a:t>
            </a:r>
            <a:r>
              <a:rPr lang="it-IT" dirty="0" smtClean="0"/>
              <a:t> </a:t>
            </a:r>
            <a:r>
              <a:rPr lang="it-IT" dirty="0" err="1" smtClean="0"/>
              <a:t>architecture</a:t>
            </a:r>
            <a:r>
              <a:rPr lang="it-IT" dirty="0" smtClean="0"/>
              <a:t> and </a:t>
            </a:r>
            <a:r>
              <a:rPr lang="it-IT" dirty="0" err="1" smtClean="0"/>
              <a:t>its</a:t>
            </a:r>
            <a:r>
              <a:rPr lang="it-IT" dirty="0" smtClean="0"/>
              <a:t>  </a:t>
            </a:r>
            <a:r>
              <a:rPr lang="it-IT" dirty="0" err="1" smtClean="0"/>
              <a:t>lifecycle</a:t>
            </a:r>
            <a:r>
              <a:rPr lang="it-IT" dirty="0" smtClean="0"/>
              <a:t> </a:t>
            </a:r>
            <a:r>
              <a:rPr lang="it-IT" dirty="0" err="1" smtClean="0"/>
              <a:t>development</a:t>
            </a:r>
            <a:r>
              <a:rPr lang="it-IT" dirty="0" smtClean="0"/>
              <a:t> </a:t>
            </a:r>
          </a:p>
          <a:p>
            <a:r>
              <a:rPr lang="en-US" dirty="0" smtClean="0"/>
              <a:t>Create, </a:t>
            </a:r>
            <a:r>
              <a:rPr lang="en-US" dirty="0"/>
              <a:t>unit-test, and manage data microservices in isolation</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two</a:t>
            </a:r>
            <a:r>
              <a:rPr lang="it-IT" dirty="0" smtClean="0"/>
              <a:t> </a:t>
            </a:r>
            <a:r>
              <a:rPr lang="it-IT" dirty="0" err="1" smtClean="0"/>
              <a:t>important</a:t>
            </a:r>
            <a:r>
              <a:rPr lang="it-IT" dirty="0" smtClean="0"/>
              <a:t> pattern of the </a:t>
            </a:r>
            <a:r>
              <a:rPr lang="it-IT" dirty="0" err="1" smtClean="0"/>
              <a:t>microservice’s</a:t>
            </a:r>
            <a:r>
              <a:rPr lang="it-IT" dirty="0" smtClean="0"/>
              <a:t> design: service </a:t>
            </a:r>
            <a:r>
              <a:rPr lang="it-IT" dirty="0" err="1" smtClean="0"/>
              <a:t>discovery</a:t>
            </a:r>
            <a:r>
              <a:rPr lang="it-IT" dirty="0" smtClean="0"/>
              <a:t> and client side </a:t>
            </a:r>
            <a:r>
              <a:rPr lang="it-IT" dirty="0" err="1" smtClean="0"/>
              <a:t>load</a:t>
            </a:r>
            <a:r>
              <a:rPr lang="it-IT" dirty="0" smtClean="0"/>
              <a:t> </a:t>
            </a:r>
            <a:r>
              <a:rPr lang="it-IT" dirty="0" err="1" smtClean="0"/>
              <a:t>balancing</a:t>
            </a:r>
            <a:endParaRPr lang="it-IT" dirty="0" smtClean="0"/>
          </a:p>
          <a:p>
            <a:r>
              <a:rPr lang="it-IT" dirty="0" smtClean="0"/>
              <a:t>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in a </a:t>
            </a:r>
            <a:r>
              <a:rPr lang="it-IT" dirty="0" err="1" smtClean="0"/>
              <a:t>docker</a:t>
            </a:r>
            <a:r>
              <a:rPr lang="it-IT" dirty="0" smtClean="0"/>
              <a:t> container,  to a </a:t>
            </a:r>
            <a:r>
              <a:rPr lang="it-IT" dirty="0" err="1" smtClean="0"/>
              <a:t>cloud</a:t>
            </a:r>
            <a:r>
              <a:rPr lang="it-IT" dirty="0" smtClean="0"/>
              <a:t> </a:t>
            </a:r>
            <a:r>
              <a:rPr lang="it-IT" dirty="0" err="1" smtClean="0"/>
              <a:t>environment</a:t>
            </a:r>
            <a:r>
              <a:rPr lang="it-IT" dirty="0" smtClean="0"/>
              <a:t>.</a:t>
            </a:r>
          </a:p>
          <a:p>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demonstrated</a:t>
            </a:r>
            <a:r>
              <a:rPr lang="it-IT" dirty="0" smtClean="0"/>
              <a:t> </a:t>
            </a:r>
            <a:r>
              <a:rPr lang="it-IT" dirty="0" err="1" smtClean="0"/>
              <a:t>tha</a:t>
            </a:r>
            <a:r>
              <a:rPr lang="it-IT" dirty="0" smtClean="0"/>
              <a:t> the benefits of </a:t>
            </a:r>
            <a:r>
              <a:rPr lang="it-IT" dirty="0" err="1" smtClean="0"/>
              <a:t>this</a:t>
            </a:r>
            <a:r>
              <a:rPr lang="it-IT" dirty="0" smtClean="0"/>
              <a:t> </a:t>
            </a:r>
            <a:r>
              <a:rPr lang="it-IT" dirty="0" err="1" smtClean="0"/>
              <a:t>approach</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 free lunch. </a:t>
            </a:r>
          </a:p>
          <a:p>
            <a:r>
              <a:rPr lang="it-IT" dirty="0" err="1" smtClean="0"/>
              <a:t>We</a:t>
            </a:r>
            <a:r>
              <a:rPr lang="it-IT" dirty="0" smtClean="0"/>
              <a:t> </a:t>
            </a:r>
            <a:r>
              <a:rPr lang="it-IT" dirty="0" err="1" smtClean="0"/>
              <a:t>have</a:t>
            </a:r>
            <a:r>
              <a:rPr lang="it-IT" dirty="0" smtClean="0"/>
              <a:t> </a:t>
            </a:r>
            <a:r>
              <a:rPr lang="it-IT" dirty="0" err="1" smtClean="0"/>
              <a:t>infact</a:t>
            </a:r>
            <a:r>
              <a:rPr lang="it-IT" dirty="0" smtClean="0"/>
              <a:t> </a:t>
            </a:r>
            <a:r>
              <a:rPr lang="it-IT" dirty="0" err="1" smtClean="0"/>
              <a:t>seen</a:t>
            </a:r>
            <a:r>
              <a:rPr lang="it-IT" dirty="0" smtClean="0"/>
              <a:t> the </a:t>
            </a:r>
            <a:r>
              <a:rPr lang="it-IT" dirty="0" err="1" smtClean="0"/>
              <a:t>overhead</a:t>
            </a:r>
            <a:r>
              <a:rPr lang="it-IT" dirty="0" smtClean="0"/>
              <a:t> in </a:t>
            </a:r>
            <a:r>
              <a:rPr lang="it-IT" dirty="0" err="1" smtClean="0"/>
              <a:t>systems</a:t>
            </a:r>
            <a:r>
              <a:rPr lang="it-IT" dirty="0" smtClean="0"/>
              <a:t> management  </a:t>
            </a:r>
            <a:r>
              <a:rPr lang="it-IT" dirty="0"/>
              <a:t>and a more </a:t>
            </a:r>
            <a:r>
              <a:rPr lang="it-IT" dirty="0" err="1" smtClean="0"/>
              <a:t>complicated</a:t>
            </a:r>
            <a:r>
              <a:rPr lang="it-IT" dirty="0" smtClean="0"/>
              <a:t> </a:t>
            </a:r>
            <a:r>
              <a:rPr lang="it-IT" dirty="0" err="1" smtClean="0"/>
              <a:t>coding</a:t>
            </a:r>
            <a:r>
              <a:rPr lang="it-IT" dirty="0"/>
              <a:t> style (</a:t>
            </a:r>
            <a:r>
              <a:rPr lang="it-IT" dirty="0" err="1"/>
              <a:t>load</a:t>
            </a:r>
            <a:r>
              <a:rPr lang="it-IT" dirty="0"/>
              <a:t> </a:t>
            </a:r>
            <a:r>
              <a:rPr lang="it-IT" dirty="0" err="1"/>
              <a:t>balancing</a:t>
            </a:r>
            <a:r>
              <a:rPr lang="it-IT" dirty="0"/>
              <a:t> and </a:t>
            </a:r>
            <a:r>
              <a:rPr lang="it-IT" dirty="0" err="1" smtClean="0"/>
              <a:t>transactional</a:t>
            </a:r>
            <a:r>
              <a:rPr lang="it-IT" dirty="0" smtClean="0"/>
              <a:t> </a:t>
            </a:r>
            <a:r>
              <a:rPr lang="it-IT" dirty="0" err="1"/>
              <a:t>behaviour</a:t>
            </a:r>
            <a:r>
              <a:rPr lang="it-IT" dirty="0"/>
              <a:t> </a:t>
            </a:r>
            <a:r>
              <a:rPr lang="it-IT" dirty="0" err="1" smtClean="0"/>
              <a:t>coded</a:t>
            </a:r>
            <a:r>
              <a:rPr lang="it-IT" dirty="0" smtClean="0"/>
              <a:t>)</a:t>
            </a:r>
          </a:p>
          <a:p>
            <a:r>
              <a:rPr lang="it-IT" dirty="0"/>
              <a:t>(</a:t>
            </a:r>
            <a:r>
              <a:rPr lang="it-IT" strike="sngStrike" dirty="0" err="1"/>
              <a:t>it’s</a:t>
            </a:r>
            <a:r>
              <a:rPr lang="it-IT" strike="sngStrike" dirty="0"/>
              <a:t> </a:t>
            </a:r>
            <a:r>
              <a:rPr lang="it-IT" strike="sngStrike" dirty="0" err="1"/>
              <a:t>not</a:t>
            </a:r>
            <a:r>
              <a:rPr lang="it-IT" strike="sngStrike" dirty="0"/>
              <a:t> </a:t>
            </a:r>
            <a:r>
              <a:rPr lang="it-IT" strike="sngStrike" dirty="0" err="1"/>
              <a:t>often</a:t>
            </a:r>
            <a:r>
              <a:rPr lang="it-IT" strike="sngStrike" dirty="0"/>
              <a:t> </a:t>
            </a:r>
            <a:r>
              <a:rPr lang="it-IT" strike="sngStrike" dirty="0" err="1"/>
              <a:t>thata</a:t>
            </a:r>
            <a:r>
              <a:rPr lang="it-IT" strike="sngStrike" dirty="0"/>
              <a:t> an </a:t>
            </a:r>
            <a:r>
              <a:rPr lang="it-IT" strike="sngStrike" dirty="0" err="1"/>
              <a:t>architectural</a:t>
            </a:r>
            <a:r>
              <a:rPr lang="it-IT" strike="sngStrike" dirty="0"/>
              <a:t> </a:t>
            </a:r>
            <a:r>
              <a:rPr lang="it-IT" strike="sngStrike" dirty="0" err="1"/>
              <a:t>approach</a:t>
            </a:r>
            <a:r>
              <a:rPr lang="it-IT" strike="sngStrike" dirty="0"/>
              <a:t> can be </a:t>
            </a:r>
            <a:r>
              <a:rPr lang="it-IT" strike="sngStrike" dirty="0" err="1"/>
              <a:t>closely</a:t>
            </a:r>
            <a:r>
              <a:rPr lang="it-IT" strike="sngStrike" dirty="0"/>
              <a:t> </a:t>
            </a:r>
            <a:r>
              <a:rPr lang="it-IT" strike="sngStrike" dirty="0" err="1"/>
              <a:t>correlated</a:t>
            </a:r>
            <a:r>
              <a:rPr lang="it-IT" strike="sngStrike" dirty="0"/>
              <a:t> to an </a:t>
            </a:r>
            <a:r>
              <a:rPr lang="it-IT" strike="sngStrike" dirty="0" err="1"/>
              <a:t>almost</a:t>
            </a:r>
            <a:r>
              <a:rPr lang="it-IT" strike="sngStrike" dirty="0"/>
              <a:t> immediate </a:t>
            </a:r>
            <a:r>
              <a:rPr lang="it-IT" strike="sngStrike" dirty="0" err="1"/>
              <a:t>cost</a:t>
            </a:r>
            <a:r>
              <a:rPr lang="it-IT" strike="sngStrike" dirty="0"/>
              <a:t> </a:t>
            </a:r>
            <a:r>
              <a:rPr lang="it-IT" strike="sngStrike" dirty="0" err="1" smtClean="0"/>
              <a:t>saving</a:t>
            </a:r>
            <a:r>
              <a:rPr lang="it-IT" strike="sngStrike" dirty="0"/>
              <a:t> In a </a:t>
            </a:r>
            <a:r>
              <a:rPr lang="it-IT" strike="sngStrike" dirty="0" err="1"/>
              <a:t>context</a:t>
            </a:r>
            <a:r>
              <a:rPr lang="it-IT" strike="sngStrike" dirty="0"/>
              <a:t> of on-demand </a:t>
            </a:r>
            <a:r>
              <a:rPr lang="it-IT" strike="sngStrike" dirty="0" err="1"/>
              <a:t>provisioning</a:t>
            </a:r>
            <a:r>
              <a:rPr lang="it-IT" strike="sngStrike" dirty="0"/>
              <a:t> </a:t>
            </a:r>
            <a:r>
              <a:rPr lang="it-IT" strike="sngStrike" dirty="0" err="1"/>
              <a:t>system</a:t>
            </a:r>
            <a:r>
              <a:rPr lang="it-IT" strike="sngStrike" dirty="0"/>
              <a:t>, </a:t>
            </a:r>
            <a:endParaRPr lang="it-IT" dirty="0" smtClean="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We</a:t>
            </a:r>
            <a:r>
              <a:rPr lang="it-IT" sz="4400" dirty="0"/>
              <a:t> </a:t>
            </a:r>
            <a:r>
              <a:rPr lang="it-IT" sz="4400" dirty="0" err="1" smtClean="0"/>
              <a:t>have</a:t>
            </a:r>
            <a:r>
              <a:rPr lang="it-IT" sz="4400" dirty="0" smtClean="0"/>
              <a:t> just </a:t>
            </a:r>
            <a:r>
              <a:rPr lang="it-IT" sz="4400" dirty="0" err="1" smtClean="0"/>
              <a:t>scratched</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err="1"/>
              <a:t>Related</a:t>
            </a:r>
            <a:r>
              <a:rPr lang="it-IT" sz="4400" b="1" dirty="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0363040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223238456"/>
      </p:ext>
    </p:extLst>
  </p:cSld>
  <p:clrMapOvr>
    <a:masterClrMapping/>
  </p:clrMapOvr>
  <p:transition/>
  <p:timing>
    <p:tnLst>
      <p:par>
        <p:cTn id="1" dur="indefinite" restart="never" nodeType="tmRoot"/>
      </p:par>
    </p:tn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pPr marL="0" indent="0">
              <a:buNone/>
            </a:pPr>
            <a:r>
              <a:rPr lang="en-US" sz="3200" dirty="0" err="1"/>
              <a:t>OpenShift</a:t>
            </a:r>
            <a:r>
              <a:rPr lang="en-US" sz="3200" dirty="0"/>
              <a:t> is Red Hat's Platform-as-a-Service (</a:t>
            </a:r>
            <a:r>
              <a:rPr lang="en-US" sz="3200" dirty="0" err="1"/>
              <a:t>PaaS</a:t>
            </a:r>
            <a:r>
              <a:rPr lang="en-US" sz="3200" dirty="0"/>
              <a:t>) cloud environment .</a:t>
            </a:r>
          </a:p>
          <a:p>
            <a:pPr marL="0" indent="0">
              <a:buNone/>
            </a:pPr>
            <a:r>
              <a:rPr lang="en-US" sz="3200" dirty="0"/>
              <a:t>A Jenkins gear, among those available in this environment, will realize features of Continuous Integration.</a:t>
            </a:r>
          </a:p>
          <a:p>
            <a:pPr marL="0" indent="0">
              <a:buNone/>
            </a:pPr>
            <a:endParaRPr lang="en-US" sz="3200" dirty="0"/>
          </a:p>
          <a:p>
            <a:pPr marL="0" indent="0">
              <a:buNone/>
            </a:pPr>
            <a:r>
              <a:rPr lang="en-US" sz="3200" dirty="0"/>
              <a:t>Jenkins is a full featured continuous integration (CI) server integrated with </a:t>
            </a:r>
            <a:r>
              <a:rPr lang="en-US" sz="3200" dirty="0" err="1"/>
              <a:t>github</a:t>
            </a:r>
            <a:r>
              <a:rPr lang="en-US" sz="3200" dirty="0"/>
              <a:t> repository</a:t>
            </a:r>
            <a:endParaRPr lang="en-US" sz="3600" dirty="0" smtClean="0"/>
          </a:p>
          <a:p>
            <a:pPr marL="419100" lvl="1" indent="0">
              <a:buNone/>
            </a:pP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186835628"/>
      </p:ext>
    </p:extLst>
  </p:cSld>
  <p:clrMapOvr>
    <a:masterClrMapping/>
  </p:clrMapOvr>
  <p:transition/>
  <p:timing>
    <p:tnLst>
      <p:par>
        <p:cTn id="1" dur="indefinite" restart="never" nodeType="tmRoot"/>
      </p:par>
    </p:tnLst>
  </p:timing>
</p:sld>
</file>

<file path=ppt/slides/slide1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54726330"/>
      </p:ext>
    </p:extLst>
  </p:cSld>
  <p:clrMapOvr>
    <a:masterClrMapping/>
  </p:clrMapOvr>
  <p:transition/>
  <p:timing>
    <p:tnLst>
      <p:par>
        <p:cTn id="1" dur="indefinite" restart="never" nodeType="tmRoot"/>
      </p:par>
    </p:tnLst>
  </p:timing>
</p:sld>
</file>

<file path=ppt/slides/slide1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b="1" dirty="0" err="1" smtClean="0">
                <a:solidFill>
                  <a:srgbClr val="FFFFFF"/>
                </a:solidFill>
                <a:ea typeface="ヒラギノ角ゴ ProN W3" charset="0"/>
              </a:rPr>
              <a:t>MySql</a:t>
            </a:r>
            <a:endParaRPr lang="it-IT" sz="5400" b="1" dirty="0">
              <a:solidFill>
                <a:srgbClr val="FFFFFF"/>
              </a:solidFill>
              <a:ea typeface="ヒラギノ角ゴ ProN W3"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085078521"/>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431031683"/>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a:t> </a:t>
            </a:r>
            <a:r>
              <a:rPr lang="it-IT" dirty="0" smtClean="0"/>
              <a:t>layout</a:t>
            </a:r>
            <a:endParaRPr lang="it-IT" dirty="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255"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contenuto 3"/>
          <p:cNvSpPr>
            <a:spLocks noGrp="1"/>
          </p:cNvSpPr>
          <p:nvPr>
            <p:ph idx="1"/>
          </p:nvPr>
        </p:nvSpPr>
        <p:spPr/>
        <p:txBody>
          <a:bodyPr/>
          <a:lstStyle/>
          <a:p>
            <a:pPr marL="0" indent="0">
              <a:buNone/>
            </a:pPr>
            <a:endParaRPr lang="it-IT" dirty="0"/>
          </a:p>
        </p:txBody>
      </p:sp>
      <p:sp>
        <p:nvSpPr>
          <p:cNvPr id="24" name="Fumetto 4 23"/>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84806839"/>
      </p:ext>
    </p:extLst>
  </p:cSld>
  <p:clrMapOvr>
    <a:masterClrMapping/>
  </p:clrMapOvr>
  <p:transition/>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838163671"/>
      </p:ext>
    </p:extLst>
  </p:cSld>
  <p:clrMapOvr>
    <a:masterClrMapping/>
  </p:clrMapOvr>
  <p:transition/>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INTRODUCTION</a:t>
            </a:r>
          </a:p>
          <a:p>
            <a:pPr lvl="1"/>
            <a:r>
              <a:rPr lang="it-IT" sz="3600" dirty="0" smtClean="0"/>
              <a:t>BLAH </a:t>
            </a:r>
          </a:p>
          <a:p>
            <a:endParaRPr lang="it-IT" sz="3600" dirty="0" smtClean="0"/>
          </a:p>
        </p:txBody>
      </p:sp>
    </p:spTree>
    <p:extLst>
      <p:ext uri="{BB962C8B-B14F-4D97-AF65-F5344CB8AC3E}">
        <p14:creationId xmlns:p14="http://schemas.microsoft.com/office/powerpoint/2010/main" val="2826141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a:t>
            </a:r>
            <a:r>
              <a:rPr lang="it-IT" sz="3600" dirty="0" err="1" smtClean="0"/>
              <a:t>datastore</a:t>
            </a:r>
            <a:r>
              <a:rPr lang="it-IT" sz="3600" dirty="0" smtClean="0"/>
              <a:t> H2 </a:t>
            </a:r>
            <a:r>
              <a:rPr lang="it-IT" sz="3600" dirty="0" err="1" smtClean="0"/>
              <a:t>embedded</a:t>
            </a:r>
            <a:r>
              <a:rPr lang="it-IT" sz="3600" dirty="0" smtClean="0"/>
              <a:t> and in </a:t>
            </a:r>
            <a:r>
              <a:rPr lang="it-IT" sz="3600" dirty="0" err="1" smtClean="0"/>
              <a:t>memory</a:t>
            </a:r>
            <a:r>
              <a:rPr lang="it-IT" sz="3600" dirty="0" smtClean="0"/>
              <a:t> and </a:t>
            </a:r>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a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smtClean="0"/>
              <a:t>details</a:t>
            </a:r>
            <a:endParaRPr lang="it-IT" sz="3600" dirty="0" smtClean="0"/>
          </a:p>
          <a:p>
            <a:pPr lvl="1"/>
            <a:r>
              <a:rPr lang="it-IT" sz="3600" dirty="0" smtClean="0"/>
              <a:t>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951398" y="4189140"/>
            <a:ext cx="17118618" cy="7171194"/>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Consumes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JPA </a:t>
            </a:r>
            <a:r>
              <a:rPr lang="it-IT" sz="3600" dirty="0" err="1" smtClean="0"/>
              <a:t>repositories</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Declarative</a:t>
            </a:r>
            <a:r>
              <a:rPr lang="it-IT" sz="3600" dirty="0" smtClean="0"/>
              <a:t> </a:t>
            </a:r>
            <a:r>
              <a:rPr lang="it-IT" sz="3600" dirty="0" err="1" smtClean="0"/>
              <a:t>approach</a:t>
            </a:r>
            <a:r>
              <a:rPr lang="it-IT" sz="3600" dirty="0" smtClean="0"/>
              <a:t> in </a:t>
            </a:r>
            <a:r>
              <a:rPr lang="it-IT" sz="3600" dirty="0" err="1" smtClean="0"/>
              <a:t>defining</a:t>
            </a:r>
            <a:r>
              <a:rPr lang="it-IT" sz="3600" dirty="0" smtClean="0"/>
              <a:t> the database connection</a:t>
            </a:r>
          </a:p>
          <a:p>
            <a:pPr lvl="1"/>
            <a:r>
              <a:rPr lang="it-IT" sz="3600" dirty="0" err="1" smtClean="0"/>
              <a:t>Realized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5965188"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a:latin typeface="Consolas"/>
              </a:rPr>
              <a:t>/{stazione}/{batteria</a:t>
            </a:r>
            <a:r>
              <a:rPr lang="it-IT" sz="2400" b="1" dirty="0" smtClean="0">
                <a:latin typeface="Consolas"/>
              </a:rPr>
              <a:t>}/</a:t>
            </a:r>
          </a:p>
          <a:p>
            <a:r>
              <a:rPr lang="it-IT" sz="2400" b="1" dirty="0">
                <a:latin typeface="Consolas"/>
              </a:rPr>
              <a:t>	</a:t>
            </a:r>
            <a:r>
              <a:rPr lang="it-IT" sz="2400" b="1" dirty="0" smtClean="0">
                <a:latin typeface="Consolas"/>
              </a:rPr>
              <a:t>{</a:t>
            </a:r>
            <a:r>
              <a:rPr lang="it-IT" sz="2400" b="1" dirty="0">
                <a:latin typeface="Consolas"/>
              </a:rPr>
              <a:t>citta}/{latitudine}/{</a:t>
            </a:r>
            <a:r>
              <a:rPr lang="it-IT" sz="2400" b="1" dirty="0" smtClean="0">
                <a:latin typeface="Consolas"/>
              </a:rPr>
              <a:t>longitudine}</a:t>
            </a:r>
            <a:r>
              <a:rPr lang="it-IT" sz="2400" dirty="0" smtClean="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REST </a:t>
            </a:r>
            <a:r>
              <a:rPr lang="it-IT" sz="3600" dirty="0" err="1" smtClean="0"/>
              <a:t>methods</a:t>
            </a:r>
            <a:r>
              <a:rPr lang="it-IT" sz="3600" dirty="0" smtClean="0"/>
              <a:t> </a:t>
            </a:r>
            <a:r>
              <a:rPr lang="it-IT" sz="3600" dirty="0" err="1" smtClean="0"/>
              <a:t>mapping</a:t>
            </a:r>
            <a:endParaRPr lang="it-IT" sz="3600" dirty="0" smtClean="0"/>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3" y="5212710"/>
            <a:ext cx="23134637" cy="416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2800" dirty="0" err="1" smtClean="0"/>
              <a:t>Docker</a:t>
            </a:r>
            <a:r>
              <a:rPr lang="en-US" sz="2800" dirty="0" smtClean="0"/>
              <a:t> is a way to containerize applications, allowing  to package a </a:t>
            </a:r>
            <a:r>
              <a:rPr lang="en-US" sz="2800" dirty="0" err="1" smtClean="0"/>
              <a:t>microservice</a:t>
            </a:r>
            <a:r>
              <a:rPr lang="en-US" sz="2800" dirty="0" smtClean="0"/>
              <a:t> in a standardized portable format that’s independent of the technology used to implement the service. </a:t>
            </a:r>
          </a:p>
          <a:p>
            <a:r>
              <a:rPr lang="en-US" sz="2800" dirty="0" smtClean="0"/>
              <a:t>At runtime it provides a high degree of isolation between different services. </a:t>
            </a:r>
          </a:p>
          <a:p>
            <a:r>
              <a:rPr lang="en-US" sz="2800" dirty="0" err="1" smtClean="0"/>
              <a:t>Docker</a:t>
            </a:r>
            <a:r>
              <a:rPr lang="en-US" sz="2800" dirty="0" smtClean="0"/>
              <a:t> containers are extremely lightweight and as a result can be built and started extremely quickly. </a:t>
            </a:r>
          </a:p>
          <a:p>
            <a:r>
              <a:rPr lang="en-US" sz="2800" dirty="0" smtClean="0"/>
              <a:t>A container can typically be built in just a few seconds and starting a container simply consists of starting the service’s process(</a:t>
            </a:r>
            <a:r>
              <a:rPr lang="en-US" sz="2800" dirty="0" err="1" smtClean="0"/>
              <a:t>es</a:t>
            </a:r>
            <a:r>
              <a:rPr lang="en-US" sz="2800" dirty="0" smtClean="0"/>
              <a:t>).</a:t>
            </a:r>
          </a:p>
          <a:p>
            <a:r>
              <a:rPr lang="en-US" sz="2800" dirty="0" smtClean="0"/>
              <a:t>Some clouds also have added extra support for </a:t>
            </a:r>
            <a:r>
              <a:rPr lang="en-US" sz="2800" dirty="0" err="1" smtClean="0"/>
              <a:t>Docker</a:t>
            </a:r>
            <a:r>
              <a:rPr lang="en-US" sz="2800" dirty="0" smtClean="0"/>
              <a:t>.</a:t>
            </a:r>
            <a:endParaRPr lang="en-US" sz="2800" strike="sngStrike" dirty="0" smtClean="0"/>
          </a:p>
          <a:p>
            <a:pPr marL="0" indent="0">
              <a:buFont typeface="Wingdings" pitchFamily="2" charset="2"/>
              <a:buNone/>
            </a:pPr>
            <a:endParaRPr lang="it-IT" sz="28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554223"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 </a:t>
            </a:r>
            <a:r>
              <a:rPr lang="en-US" sz="2800" b="1" dirty="0" err="1" smtClean="0"/>
              <a:t>Docker</a:t>
            </a:r>
            <a:r>
              <a:rPr lang="en-US" sz="2800" b="1" dirty="0" smtClean="0"/>
              <a:t> image </a:t>
            </a:r>
            <a:r>
              <a:rPr lang="en-US" sz="2800" dirty="0" smtClean="0"/>
              <a:t>is read-only file system image of an operating system and an application.</a:t>
            </a:r>
          </a:p>
          <a:p>
            <a:pPr algn="just"/>
            <a:r>
              <a:rPr lang="en-US" sz="2800" dirty="0" smtClean="0"/>
              <a:t>An image is self-contained and will run on any </a:t>
            </a:r>
            <a:r>
              <a:rPr lang="en-US" sz="2800" dirty="0" err="1" smtClean="0"/>
              <a:t>Docker</a:t>
            </a:r>
            <a:r>
              <a:rPr lang="en-US" sz="2800" dirty="0" smtClean="0"/>
              <a:t> installation. </a:t>
            </a:r>
          </a:p>
          <a:p>
            <a:pPr algn="just"/>
            <a:r>
              <a:rPr lang="en-US" sz="2800" dirty="0" smtClean="0"/>
              <a:t>to create an image containing a Spring Boot based application, one could start from a vanilla Ubuntu image, install the JDK and  then install the executable JAR.</a:t>
            </a:r>
          </a:p>
          <a:p>
            <a:pPr algn="just"/>
            <a:r>
              <a:rPr lang="en-US" sz="2800" dirty="0" smtClean="0"/>
              <a:t>a </a:t>
            </a:r>
            <a:r>
              <a:rPr lang="en-US" sz="2800" dirty="0" err="1" smtClean="0"/>
              <a:t>Docker</a:t>
            </a:r>
            <a:r>
              <a:rPr lang="en-US" sz="2800" dirty="0" smtClean="0"/>
              <a:t> image has a layered structure that dramatically reduces the amount of time needed to build and deploy a </a:t>
            </a:r>
            <a:r>
              <a:rPr lang="en-US" sz="2800" dirty="0" err="1" smtClean="0"/>
              <a:t>Docker</a:t>
            </a:r>
            <a:r>
              <a:rPr lang="en-US" sz="2800" dirty="0" smtClean="0"/>
              <a:t> image. </a:t>
            </a:r>
          </a:p>
        </p:txBody>
      </p:sp>
      <p:sp>
        <p:nvSpPr>
          <p:cNvPr id="13" name="Segnaposto contenuto 2"/>
          <p:cNvSpPr txBox="1">
            <a:spLocks/>
          </p:cNvSpPr>
          <p:nvPr/>
        </p:nvSpPr>
        <p:spPr bwMode="auto">
          <a:xfrm>
            <a:off x="628602" y="5365111"/>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An image consists of a sequence and parent referenced layers that correspond to the command  that changes the file system .</a:t>
            </a:r>
          </a:p>
          <a:p>
            <a:pPr marL="0" indent="0" algn="just">
              <a:buFont typeface="Wingdings" pitchFamily="2" charset="2"/>
              <a:buNone/>
            </a:pPr>
            <a:r>
              <a:rPr lang="en-US" sz="2800" dirty="0" smtClean="0"/>
              <a:t> This layered structure makes, building an image extremely fast (efficient).</a:t>
            </a:r>
            <a:endParaRPr lang="it-IT" sz="2800" dirty="0" smtClean="0"/>
          </a:p>
          <a:p>
            <a:pPr lvl="2" algn="just">
              <a:buFont typeface="+mj-lt"/>
              <a:buAutoNum type="arabicPeriod"/>
            </a:pPr>
            <a:r>
              <a:rPr lang="en-US" sz="2800" dirty="0" err="1" smtClean="0"/>
              <a:t>Docker</a:t>
            </a:r>
            <a:r>
              <a:rPr lang="en-US" sz="2800" dirty="0" smtClean="0"/>
              <a:t> enables the sharing of layers between images, </a:t>
            </a:r>
            <a:r>
              <a:rPr lang="en-US" sz="2800" dirty="0" err="1" smtClean="0"/>
              <a:t>Docker</a:t>
            </a:r>
            <a:r>
              <a:rPr lang="en-US" sz="2800" dirty="0" smtClean="0"/>
              <a:t> does not need to move an entire image over the network. Only those layers that don’t exist on the destination machine need to be copied.</a:t>
            </a:r>
          </a:p>
          <a:p>
            <a:pPr lvl="2" algn="just">
              <a:buFont typeface="+mj-lt"/>
              <a:buAutoNum type="arabicPeriod"/>
            </a:pPr>
            <a:r>
              <a:rPr lang="en-US" sz="2800" dirty="0" err="1" smtClean="0"/>
              <a:t>Docker</a:t>
            </a:r>
            <a:r>
              <a:rPr lang="en-US" sz="2800" dirty="0" smtClean="0"/>
              <a:t> caches layers when building an image. When re-executing a command </a:t>
            </a:r>
            <a:r>
              <a:rPr lang="en-US" sz="2800" dirty="0" err="1" smtClean="0"/>
              <a:t>Docker</a:t>
            </a:r>
            <a:r>
              <a:rPr lang="en-US" sz="2800" dirty="0" smtClean="0"/>
              <a:t> skip executing the command and instead reuses the already built output layer. </a:t>
            </a:r>
          </a:p>
          <a:p>
            <a:pPr marL="0" indent="0">
              <a:buFont typeface="Wingdings" pitchFamily="2" charset="2"/>
              <a:buNone/>
            </a:pPr>
            <a:r>
              <a:rPr lang="en-US" sz="2800" dirty="0" smtClean="0"/>
              <a:t>A </a:t>
            </a:r>
            <a:r>
              <a:rPr lang="en-US" sz="2800" b="1" dirty="0" err="1" smtClean="0"/>
              <a:t>Docker</a:t>
            </a:r>
            <a:r>
              <a:rPr lang="en-US" sz="2800" b="1" dirty="0" smtClean="0"/>
              <a:t> container </a:t>
            </a:r>
            <a:r>
              <a:rPr lang="en-US" sz="2800" dirty="0" smtClean="0"/>
              <a:t>is a running image consisting of one or more sandboxed processes.</a:t>
            </a:r>
          </a:p>
          <a:p>
            <a:r>
              <a:rPr lang="en-US" sz="2800" dirty="0" err="1" smtClean="0"/>
              <a:t>Docker</a:t>
            </a:r>
            <a:r>
              <a:rPr lang="en-US" sz="2800" dirty="0" smtClean="0"/>
              <a:t> isolates a container’s processes and the networking portion of each container </a:t>
            </a:r>
          </a:p>
          <a:p>
            <a:r>
              <a:rPr lang="en-US" sz="2800" dirty="0" smtClean="0"/>
              <a:t>can enable a service to be accessed from outside its container by setting up a port mapping that associates a host port with a container port.</a:t>
            </a:r>
          </a:p>
          <a:p>
            <a:r>
              <a:rPr lang="en-US" sz="2800" dirty="0" smtClean="0"/>
              <a:t>Even though an image contains an entire OS a </a:t>
            </a:r>
            <a:r>
              <a:rPr lang="en-US" sz="2800" b="1" dirty="0" err="1" smtClean="0"/>
              <a:t>Docker</a:t>
            </a:r>
            <a:r>
              <a:rPr lang="en-US" sz="2800" b="1" dirty="0" smtClean="0"/>
              <a:t> container often only consists of the application’s processes</a:t>
            </a:r>
          </a:p>
          <a:p>
            <a:r>
              <a:rPr lang="en-US" sz="2800" dirty="0" smtClean="0"/>
              <a:t>a </a:t>
            </a:r>
            <a:r>
              <a:rPr lang="en-US" sz="2800" dirty="0" err="1" smtClean="0"/>
              <a:t>Docker</a:t>
            </a:r>
            <a:r>
              <a:rPr lang="en-US" sz="2800" dirty="0" smtClean="0"/>
              <a:t> </a:t>
            </a:r>
            <a:r>
              <a:rPr lang="en-US" sz="2800" b="1" dirty="0" smtClean="0"/>
              <a:t>container that runs a Spring Boot application might only start Java. </a:t>
            </a:r>
          </a:p>
          <a:p>
            <a:r>
              <a:rPr lang="en-US" sz="2800" dirty="0" smtClean="0"/>
              <a:t>As a result, a </a:t>
            </a:r>
            <a:r>
              <a:rPr lang="en-US" sz="2800" dirty="0" err="1" smtClean="0"/>
              <a:t>Docker</a:t>
            </a:r>
            <a:r>
              <a:rPr lang="en-US" sz="2800" dirty="0" smtClean="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a:t>
            </a:r>
            <a:r>
              <a:rPr lang="en-US" sz="3600" smtClean="0"/>
              <a:t>packaging features </a:t>
            </a:r>
            <a:endParaRPr lang="en-US" sz="3600" dirty="0" smtClean="0"/>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47362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a:t>
            </a:r>
          </a:p>
          <a:p>
            <a:pPr lvl="1"/>
            <a:r>
              <a:rPr lang="it-IT" sz="3600" dirty="0" err="1" smtClean="0"/>
              <a:t>Docker</a:t>
            </a:r>
            <a:r>
              <a:rPr lang="it-IT" sz="3600" dirty="0" smtClean="0"/>
              <a:t> </a:t>
            </a:r>
            <a:r>
              <a:rPr lang="it-IT" sz="3600" dirty="0" err="1" smtClean="0"/>
              <a:t>Maven</a:t>
            </a:r>
            <a:r>
              <a:rPr lang="it-IT" sz="3600" dirty="0" smtClean="0"/>
              <a:t> Plug </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49" grpId="0"/>
      <p:bldP spid="50" grpId="0"/>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3113584"/>
            <a:ext cx="11890109" cy="8586966"/>
          </a:xfrm>
          <a:prstGeom prst="rect">
            <a:avLst/>
          </a:prstGeom>
          <a:noFill/>
        </p:spPr>
        <p:txBody>
          <a:bodyPr wrap="square" rtlCol="0">
            <a:spAutoFit/>
          </a:bodyPr>
          <a:lstStyle/>
          <a:p>
            <a:r>
              <a:rPr lang="en-US" sz="2400" dirty="0"/>
              <a:t>[INFO] Building image </a:t>
            </a:r>
            <a:r>
              <a:rPr lang="en-US" sz="2400" b="1" dirty="0" err="1"/>
              <a:t>luigibennardis</a:t>
            </a:r>
            <a:r>
              <a:rPr lang="en-US" sz="2400" b="1" dirty="0"/>
              <a:t>/00dloc-bookabattery-service</a:t>
            </a:r>
            <a:endParaRPr lang="it-IT" sz="2400" b="1" dirty="0"/>
          </a:p>
          <a:p>
            <a:r>
              <a:rPr lang="en-US" sz="2400" dirty="0"/>
              <a:t>Step 0 : </a:t>
            </a:r>
            <a:r>
              <a:rPr lang="en-US" sz="2400" b="1" dirty="0"/>
              <a:t>FROM</a:t>
            </a:r>
            <a:r>
              <a:rPr lang="en-US" sz="2400" dirty="0"/>
              <a:t> java:8</a:t>
            </a:r>
            <a:endParaRPr lang="it-IT" sz="2400" dirty="0"/>
          </a:p>
          <a:p>
            <a:r>
              <a:rPr lang="en-US" sz="2400" dirty="0"/>
              <a:t>---&gt; 9a7221d5adb5</a:t>
            </a:r>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dirty="0"/>
              <a:t>---&gt; Using cache</a:t>
            </a:r>
            <a:endParaRPr lang="it-IT" sz="2400" dirty="0"/>
          </a:p>
          <a:p>
            <a:r>
              <a:rPr lang="en-US" sz="2400" dirty="0"/>
              <a:t>---&gt; 52e9b30dca40</a:t>
            </a:r>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8059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docker:build</a:t>
            </a:r>
            <a:r>
              <a:rPr lang="it-IT" sz="3600" b="1" dirty="0" smtClean="0"/>
              <a:t> </a:t>
            </a:r>
            <a:r>
              <a:rPr lang="it-IT" sz="3600" b="1" dirty="0" err="1" smtClean="0"/>
              <a:t>evidences</a:t>
            </a:r>
            <a:endParaRPr lang="it-IT" sz="3600" b="1" dirty="0" smtClean="0"/>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50" grpId="0"/>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endParaRPr lang="it-IT" sz="3600" b="1" dirty="0" smtClean="0"/>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endParaRPr lang="it-IT" sz="3600" dirty="0" smtClean="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a:spLocks noGrp="1"/>
          </p:cNvSpPr>
          <p:nvPr>
            <p:ph idx="1"/>
          </p:nvPr>
        </p:nvSpPr>
        <p:spPr>
          <a:xfrm>
            <a:off x="617539" y="1676400"/>
            <a:ext cx="14238758" cy="10006136"/>
          </a:xfrm>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r>
              <a:rPr lang="en-US" sz="3200" dirty="0" err="1"/>
              <a:t>OpenShift</a:t>
            </a:r>
            <a:r>
              <a:rPr lang="en-US" sz="3200" dirty="0"/>
              <a:t> is Red Hat's Platform-as-a-Service (</a:t>
            </a:r>
            <a:r>
              <a:rPr lang="en-US" sz="3200" dirty="0" err="1"/>
              <a:t>PaaS</a:t>
            </a:r>
            <a:r>
              <a:rPr lang="en-US" sz="3200" dirty="0"/>
              <a:t>) cloud environment .</a:t>
            </a:r>
          </a:p>
          <a:p>
            <a:r>
              <a:rPr lang="en-US" sz="3600" dirty="0"/>
              <a:t>A Jenkins gear, among those available in this environment, will realize features of Continuous Integration.</a:t>
            </a:r>
          </a:p>
          <a:p>
            <a:pPr marL="0" indent="0">
              <a:buNone/>
            </a:pPr>
            <a:endParaRPr lang="en-US" sz="3600" dirty="0"/>
          </a:p>
          <a:p>
            <a:pPr marL="0" indent="0">
              <a:buNone/>
            </a:pPr>
            <a:r>
              <a:rPr lang="en-US" sz="3600" strike="sngStrike" dirty="0"/>
              <a:t>Jenkins is a full featured continuous integration (CI) server integrated with </a:t>
            </a:r>
            <a:r>
              <a:rPr lang="en-US" sz="3600" strike="sngStrike" dirty="0" err="1"/>
              <a:t>github</a:t>
            </a:r>
            <a:r>
              <a:rPr lang="en-US" sz="3600" strike="sngStrike" dirty="0"/>
              <a:t> repository</a:t>
            </a:r>
          </a:p>
          <a:p>
            <a:pPr marL="419100" lvl="1" indent="0">
              <a:buNone/>
            </a:pPr>
            <a:endParaRPr lang="it-IT" sz="3600" dirty="0"/>
          </a:p>
        </p:txBody>
      </p:sp>
    </p:spTree>
    <p:extLst>
      <p:ext uri="{BB962C8B-B14F-4D97-AF65-F5344CB8AC3E}">
        <p14:creationId xmlns:p14="http://schemas.microsoft.com/office/powerpoint/2010/main" val="2887091101"/>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a:t>
            </a:r>
            <a:r>
              <a:rPr lang="it-IT" dirty="0" err="1" smtClean="0"/>
              <a:t>repository</a:t>
            </a:r>
            <a:r>
              <a:rPr lang="it-IT" dirty="0" smtClean="0"/>
              <a:t>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5171762" y="5561856"/>
            <a:ext cx="8685534" cy="4896544"/>
          </a:xfrm>
        </p:spPr>
        <p:txBody>
          <a:bodyPr/>
          <a:lstStyle/>
          <a:p>
            <a:r>
              <a:rPr lang="it-IT" dirty="0" err="1" smtClean="0"/>
              <a:t>Replacer</a:t>
            </a:r>
            <a:r>
              <a:rPr lang="it-IT" dirty="0" smtClean="0"/>
              <a:t> </a:t>
            </a:r>
            <a:r>
              <a:rPr lang="it-IT" dirty="0" err="1" smtClean="0"/>
              <a:t>plug</a:t>
            </a:r>
            <a:r>
              <a:rPr lang="it-IT" dirty="0" smtClean="0"/>
              <a:t> in for </a:t>
            </a:r>
            <a:r>
              <a:rPr lang="it-IT" dirty="0" err="1" smtClean="0"/>
              <a:t>Maven</a:t>
            </a:r>
            <a:endParaRPr lang="it-IT" dirty="0" smtClean="0"/>
          </a:p>
          <a:p>
            <a:r>
              <a:rPr lang="it-IT" dirty="0" err="1" smtClean="0"/>
              <a:t>It</a:t>
            </a:r>
            <a:r>
              <a:rPr lang="it-IT" dirty="0" smtClean="0"/>
              <a:t> </a:t>
            </a:r>
            <a:r>
              <a:rPr lang="it-IT" dirty="0" err="1" smtClean="0"/>
              <a:t>will</a:t>
            </a:r>
            <a:r>
              <a:rPr lang="it-IT" dirty="0" smtClean="0"/>
              <a:t> update the @</a:t>
            </a:r>
            <a:r>
              <a:rPr lang="it-IT" dirty="0" err="1" smtClean="0"/>
              <a:t>tags</a:t>
            </a:r>
            <a:r>
              <a:rPr lang="it-IT" dirty="0" smtClean="0"/>
              <a:t>@ in the </a:t>
            </a:r>
            <a:r>
              <a:rPr lang="it-IT" dirty="0" err="1" smtClean="0"/>
              <a:t>dockerfile</a:t>
            </a:r>
            <a:r>
              <a:rPr lang="it-IT" dirty="0" smtClean="0"/>
              <a:t> </a:t>
            </a:r>
            <a:r>
              <a:rPr lang="it-IT" dirty="0" err="1" smtClean="0"/>
              <a:t>template</a:t>
            </a:r>
            <a:r>
              <a:rPr lang="it-IT" dirty="0" smtClean="0"/>
              <a:t> file</a:t>
            </a:r>
          </a:p>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6287948" y="5201816"/>
            <a:ext cx="8018974" cy="4946190"/>
          </a:xfrm>
        </p:spPr>
        <p:txBody>
          <a:bodyPr/>
          <a:lstStyle/>
          <a:p>
            <a:r>
              <a:rPr lang="it-IT" dirty="0" err="1" smtClean="0"/>
              <a:t>Maven</a:t>
            </a:r>
            <a:r>
              <a:rPr lang="it-IT" dirty="0" smtClean="0"/>
              <a:t> </a:t>
            </a:r>
            <a:r>
              <a:rPr lang="it-IT" dirty="0" err="1" smtClean="0"/>
              <a:t>plug</a:t>
            </a:r>
            <a:r>
              <a:rPr lang="it-IT" dirty="0" smtClean="0"/>
              <a:t> by </a:t>
            </a:r>
            <a:r>
              <a:rPr lang="it-IT" dirty="0" err="1" smtClean="0"/>
              <a:t>witch</a:t>
            </a:r>
            <a:r>
              <a:rPr lang="it-IT" dirty="0" smtClean="0"/>
              <a:t> </a:t>
            </a:r>
            <a:r>
              <a:rPr lang="it-IT" dirty="0" err="1" smtClean="0"/>
              <a:t>promoting</a:t>
            </a:r>
            <a:r>
              <a:rPr lang="it-IT" dirty="0" smtClean="0"/>
              <a:t> inside GITHUB </a:t>
            </a:r>
            <a:r>
              <a:rPr lang="it-IT" dirty="0" err="1" smtClean="0"/>
              <a:t>built</a:t>
            </a:r>
            <a:r>
              <a:rPr lang="it-IT" dirty="0" smtClean="0"/>
              <a:t> </a:t>
            </a:r>
            <a:r>
              <a:rPr lang="it-IT" dirty="0" err="1" smtClean="0"/>
              <a:t>artifacts</a:t>
            </a:r>
            <a:r>
              <a:rPr lang="it-IT" dirty="0" smtClean="0"/>
              <a:t> under the model of a  </a:t>
            </a:r>
            <a:r>
              <a:rPr lang="it-IT" dirty="0" err="1" smtClean="0"/>
              <a:t>Maven</a:t>
            </a:r>
            <a:r>
              <a:rPr lang="it-IT" dirty="0" smtClean="0"/>
              <a:t> </a:t>
            </a:r>
            <a:r>
              <a:rPr lang="it-IT" dirty="0" err="1" smtClean="0"/>
              <a:t>repository</a:t>
            </a:r>
            <a:r>
              <a:rPr lang="it-IT" dirty="0" smtClean="0"/>
              <a:t>  </a:t>
            </a:r>
          </a:p>
          <a:p>
            <a:endParaRPr lang="it-IT" dirty="0" smtClean="0"/>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a:t>
            </a:r>
            <a:r>
              <a:rPr lang="it-IT" sz="4400" dirty="0" err="1" smtClean="0"/>
              <a:t>skills</a:t>
            </a:r>
            <a:r>
              <a:rPr lang="it-IT" sz="4400" dirty="0" smtClean="0"/>
              <a:t>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8154482" cy="6036610"/>
          </a:xfrm>
        </p:spPr>
        <p:txBody>
          <a:bodyPr/>
          <a:lstStyle/>
          <a:p>
            <a:r>
              <a:rPr lang="it-IT" dirty="0" smtClean="0"/>
              <a:t>Jenkins’ </a:t>
            </a:r>
            <a:r>
              <a:rPr lang="it-IT" dirty="0" err="1" smtClean="0"/>
              <a:t>build</a:t>
            </a:r>
            <a:r>
              <a:rPr lang="it-IT" dirty="0" smtClean="0"/>
              <a:t>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a:t>
            </a:r>
            <a:r>
              <a:rPr lang="it-IT" dirty="0" err="1" smtClean="0"/>
              <a:t>Configuration</a:t>
            </a:r>
            <a:r>
              <a:rPr lang="it-IT" dirty="0" smtClean="0"/>
              <a:t> </a:t>
            </a:r>
            <a:r>
              <a:rPr lang="it-IT" dirty="0" err="1" smtClean="0"/>
              <a:t>details</a:t>
            </a:r>
            <a:r>
              <a:rPr lang="it-IT" dirty="0" smtClean="0"/>
              <a:t> </a:t>
            </a:r>
          </a:p>
          <a:p>
            <a:pPr lvl="1"/>
            <a:r>
              <a:rPr lang="it-IT" dirty="0" err="1" smtClean="0"/>
              <a:t>Build</a:t>
            </a:r>
            <a:r>
              <a:rPr lang="it-IT" dirty="0" smtClean="0"/>
              <a:t> </a:t>
            </a:r>
            <a:r>
              <a:rPr lang="it-IT" dirty="0" err="1" smtClean="0"/>
              <a:t>manually</a:t>
            </a:r>
            <a:r>
              <a:rPr lang="it-IT" dirty="0" smtClean="0"/>
              <a:t> </a:t>
            </a:r>
            <a:r>
              <a:rPr lang="it-IT" dirty="0" err="1" smtClean="0"/>
              <a:t>trigged</a:t>
            </a:r>
            <a:endParaRPr lang="it-IT" dirty="0" smtClean="0"/>
          </a:p>
          <a:p>
            <a:pPr lvl="1"/>
            <a:r>
              <a:rPr lang="it-IT" dirty="0" err="1" smtClean="0"/>
              <a:t>Build</a:t>
            </a:r>
            <a:r>
              <a:rPr lang="it-IT" dirty="0" smtClean="0"/>
              <a:t>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a:t>
            </a:r>
            <a:r>
              <a:rPr lang="it-IT" dirty="0" err="1" smtClean="0"/>
              <a:t>repository</a:t>
            </a:r>
            <a:endParaRPr lang="it-IT" dirty="0" smtClean="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3862578"/>
          </a:xfrm>
        </p:spPr>
        <p:txBody>
          <a:bodyPr/>
          <a:lstStyle/>
          <a:p>
            <a:r>
              <a:rPr lang="it-IT" dirty="0" smtClean="0"/>
              <a:t> GITHUB </a:t>
            </a:r>
            <a:r>
              <a:rPr lang="it-IT" dirty="0" err="1" smtClean="0"/>
              <a:t>maven</a:t>
            </a:r>
            <a:r>
              <a:rPr lang="it-IT" dirty="0" smtClean="0"/>
              <a:t> </a:t>
            </a:r>
            <a:r>
              <a:rPr lang="it-IT" dirty="0" err="1" smtClean="0"/>
              <a:t>repository</a:t>
            </a:r>
            <a:r>
              <a:rPr lang="it-IT" dirty="0" smtClean="0"/>
              <a:t>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257561" y="5301608"/>
            <a:ext cx="7599735" cy="7461047"/>
          </a:xfrm>
        </p:spPr>
        <p:txBody>
          <a:bodyPr/>
          <a:lstStyle/>
          <a:p>
            <a:r>
              <a:rPr lang="it-IT" dirty="0" err="1" smtClean="0"/>
              <a:t>Docker</a:t>
            </a:r>
            <a:r>
              <a:rPr lang="it-IT" dirty="0" smtClean="0"/>
              <a:t> </a:t>
            </a:r>
            <a:r>
              <a:rPr lang="it-IT" dirty="0" err="1" smtClean="0"/>
              <a:t>hub</a:t>
            </a:r>
            <a:r>
              <a:rPr lang="it-IT" dirty="0" smtClean="0"/>
              <a:t> CONFIGURATION DETAILS</a:t>
            </a:r>
          </a:p>
          <a:p>
            <a:pPr lvl="1"/>
            <a:r>
              <a:rPr lang="it-IT" dirty="0" smtClean="0"/>
              <a:t>Source repository from </a:t>
            </a:r>
            <a:r>
              <a:rPr lang="it-IT" dirty="0" err="1" smtClean="0"/>
              <a:t>GitHUb</a:t>
            </a:r>
            <a:endParaRPr lang="it-IT" dirty="0" smtClean="0"/>
          </a:p>
          <a:p>
            <a:pPr lvl="1"/>
            <a:r>
              <a:rPr lang="it-IT" dirty="0" smtClean="0"/>
              <a:t>Branch or </a:t>
            </a:r>
            <a:r>
              <a:rPr lang="it-IT" dirty="0" err="1" smtClean="0"/>
              <a:t>tag</a:t>
            </a:r>
            <a:r>
              <a:rPr lang="it-IT" dirty="0" smtClean="0"/>
              <a:t> </a:t>
            </a:r>
          </a:p>
          <a:p>
            <a:pPr lvl="1"/>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5939474" y="5639895"/>
            <a:ext cx="7599735" cy="6036610"/>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Source repository from  </a:t>
            </a:r>
            <a:r>
              <a:rPr lang="it-IT" dirty="0" err="1" smtClean="0"/>
              <a:t>Branch</a:t>
            </a:r>
            <a:r>
              <a:rPr lang="it-IT" dirty="0" smtClean="0"/>
              <a:t> </a:t>
            </a:r>
            <a:r>
              <a:rPr lang="it-IT" dirty="0"/>
              <a:t>or </a:t>
            </a:r>
            <a:r>
              <a:rPr lang="it-IT" dirty="0" err="1"/>
              <a:t>tag</a:t>
            </a:r>
            <a:r>
              <a:rPr lang="it-IT" dirty="0"/>
              <a:t> </a:t>
            </a:r>
          </a:p>
          <a:p>
            <a:pPr lvl="1"/>
            <a:r>
              <a:rPr lang="it-IT" dirty="0" err="1" smtClean="0"/>
              <a:t>GitHUb</a:t>
            </a:r>
            <a:endParaRPr lang="it-IT" dirty="0" smtClean="0"/>
          </a:p>
          <a:p>
            <a:pPr lvl="1"/>
            <a:r>
              <a:rPr lang="it-IT" dirty="0" err="1" smtClean="0"/>
              <a:t>Docker</a:t>
            </a:r>
            <a:r>
              <a:rPr lang="it-IT" dirty="0" smtClean="0"/>
              <a:t> </a:t>
            </a:r>
            <a:r>
              <a:rPr lang="it-IT" dirty="0" err="1" smtClean="0"/>
              <a:t>tagname</a:t>
            </a:r>
            <a:endParaRPr lang="it-IT" dirty="0" smtClean="0"/>
          </a:p>
          <a:p>
            <a:pPr marL="0" indent="0">
              <a:buNone/>
            </a:pPr>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742728" y="1910337"/>
            <a:ext cx="13105456" cy="2787423"/>
          </a:xfrm>
        </p:spPr>
        <p:txBody>
          <a:bodyPr/>
          <a:lstStyle/>
          <a:p>
            <a:r>
              <a:rPr lang="it-IT" dirty="0" err="1" smtClean="0"/>
              <a:t>Docker</a:t>
            </a:r>
            <a:r>
              <a:rPr lang="it-IT" dirty="0" smtClean="0"/>
              <a:t> </a:t>
            </a:r>
            <a:r>
              <a:rPr lang="it-IT" dirty="0" err="1" smtClean="0"/>
              <a:t>Hub</a:t>
            </a:r>
            <a:r>
              <a:rPr lang="it-IT" dirty="0" smtClean="0"/>
              <a:t> </a:t>
            </a:r>
            <a:r>
              <a:rPr lang="it-IT" dirty="0" err="1" smtClean="0"/>
              <a:t>build</a:t>
            </a:r>
            <a:r>
              <a:rPr lang="it-IT" dirty="0" smtClean="0"/>
              <a:t> </a:t>
            </a:r>
            <a:r>
              <a:rPr lang="it-IT" dirty="0" err="1" smtClean="0"/>
              <a:t>triggering</a:t>
            </a:r>
            <a:endParaRPr lang="it-IT" dirty="0"/>
          </a:p>
          <a:p>
            <a:pPr lvl="1"/>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introduction</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9135160" cy="4245496"/>
          </a:xfrm>
        </p:spPr>
        <p:txBody>
          <a:bodyPr/>
          <a:lstStyle/>
          <a:p>
            <a:r>
              <a:rPr lang="it-IT" dirty="0" err="1" smtClean="0"/>
              <a:t>Pivotal</a:t>
            </a:r>
            <a:r>
              <a:rPr lang="it-IT" dirty="0" smtClean="0"/>
              <a:t> Web Service console</a:t>
            </a:r>
          </a:p>
          <a:p>
            <a:pPr lvl="1"/>
            <a:r>
              <a:rPr lang="it-IT" dirty="0" smtClean="0"/>
              <a:t>Space</a:t>
            </a:r>
          </a:p>
          <a:p>
            <a:pPr lvl="1"/>
            <a:r>
              <a:rPr lang="it-IT" dirty="0" smtClean="0"/>
              <a:t>Applications</a:t>
            </a:r>
          </a:p>
          <a:p>
            <a:pPr lvl="1"/>
            <a:r>
              <a:rPr lang="it-IT" dirty="0" smtClean="0"/>
              <a:t>Services</a:t>
            </a:r>
          </a:p>
          <a:p>
            <a:pPr lvl="1"/>
            <a:r>
              <a:rPr lang="it-IT" dirty="0" err="1"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98712" y="1465318"/>
            <a:ext cx="18434048" cy="10433625"/>
          </a:xfrm>
          <a:prstGeom prst="rect">
            <a:avLst/>
          </a:prstGeom>
          <a:noFill/>
        </p:spPr>
        <p:txBody>
          <a:bodyPr wrap="square" rtlCol="0">
            <a:spAutoFit/>
          </a:bodyPr>
          <a:lstStyle/>
          <a:p>
            <a:r>
              <a:rPr lang="it-IT" sz="2400" dirty="0">
                <a:latin typeface="Consolas"/>
              </a:rPr>
              <a:t>@</a:t>
            </a:r>
            <a:r>
              <a:rPr lang="it-IT" sz="2400" dirty="0" err="1">
                <a:latin typeface="Consolas"/>
              </a:rPr>
              <a:t>SpringBootApplication</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Application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static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main</a:t>
            </a:r>
            <a:r>
              <a:rPr lang="it-IT" sz="2400" dirty="0">
                <a:latin typeface="Consolas"/>
              </a:rPr>
              <a:t>(</a:t>
            </a:r>
            <a:r>
              <a:rPr lang="it-IT" sz="2400" dirty="0" err="1">
                <a:latin typeface="Consolas"/>
              </a:rPr>
              <a:t>String</a:t>
            </a:r>
            <a:r>
              <a:rPr lang="it-IT" sz="2400" dirty="0">
                <a:latin typeface="Consolas"/>
              </a:rPr>
              <a:t>[] </a:t>
            </a:r>
            <a:r>
              <a:rPr lang="it-IT" sz="2400" dirty="0" err="1">
                <a:latin typeface="Consolas"/>
              </a:rPr>
              <a:t>args</a:t>
            </a:r>
            <a:r>
              <a:rPr lang="it-IT" sz="2400" dirty="0">
                <a:latin typeface="Consolas"/>
              </a:rPr>
              <a:t>) { </a:t>
            </a:r>
            <a:br>
              <a:rPr lang="it-IT" sz="2400" dirty="0">
                <a:latin typeface="Consolas"/>
              </a:rPr>
            </a:br>
            <a:r>
              <a:rPr lang="it-IT" sz="2400" dirty="0">
                <a:latin typeface="Consolas"/>
              </a:rPr>
              <a:t>        </a:t>
            </a:r>
            <a:r>
              <a:rPr lang="it-IT" sz="2400" dirty="0" err="1">
                <a:latin typeface="Consolas"/>
              </a:rPr>
              <a:t>SpringApplication.run</a:t>
            </a:r>
            <a:r>
              <a:rPr lang="it-IT" sz="2400" dirty="0">
                <a:latin typeface="Consolas"/>
              </a:rPr>
              <a:t>(</a:t>
            </a:r>
            <a:r>
              <a:rPr lang="it-IT" sz="2400" dirty="0" err="1">
                <a:latin typeface="Consolas"/>
              </a:rPr>
              <a:t>Application.</a:t>
            </a:r>
            <a:r>
              <a:rPr lang="it-IT" sz="2400" dirty="0" err="1">
                <a:solidFill>
                  <a:srgbClr val="0000FF"/>
                </a:solidFill>
                <a:latin typeface="Consolas"/>
              </a:rPr>
              <a:t>class</a:t>
            </a:r>
            <a:r>
              <a:rPr lang="it-IT" sz="2400" dirty="0">
                <a:latin typeface="Consolas"/>
              </a:rPr>
              <a:t>, </a:t>
            </a:r>
            <a:r>
              <a:rPr lang="it-IT" sz="2400" dirty="0" err="1">
                <a:latin typeface="Consolas"/>
              </a:rPr>
              <a:t>args</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endParaRPr lang="it-IT" sz="2400" dirty="0" smtClean="0">
              <a:latin typeface="Consolas"/>
            </a:endParaRPr>
          </a:p>
          <a:p>
            <a:endParaRPr lang="it-IT" sz="2400" dirty="0" smtClean="0">
              <a:latin typeface="Consolas"/>
            </a:endParaRPr>
          </a:p>
          <a:p>
            <a:r>
              <a:rPr lang="it-IT" sz="2400" dirty="0">
                <a:latin typeface="Consolas"/>
              </a:rPr>
              <a:t>    @Bean </a:t>
            </a:r>
            <a:br>
              <a:rPr lang="it-IT" sz="2400" dirty="0">
                <a:latin typeface="Consolas"/>
              </a:rPr>
            </a:br>
            <a:r>
              <a:rPr lang="it-IT" sz="2400" dirty="0">
                <a:latin typeface="Consolas"/>
              </a:rPr>
              <a:t>    @</a:t>
            </a:r>
            <a:r>
              <a:rPr lang="it-IT" sz="2400" dirty="0" err="1">
                <a:latin typeface="Consolas"/>
              </a:rPr>
              <a:t>Profile</a:t>
            </a:r>
            <a:r>
              <a:rPr lang="it-IT" sz="2400" dirty="0">
                <a:latin typeface="Consolas"/>
              </a:rPr>
              <a:t>(</a:t>
            </a:r>
            <a:r>
              <a:rPr lang="it-IT" sz="2400" dirty="0">
                <a:solidFill>
                  <a:srgbClr val="800000"/>
                </a:solidFill>
                <a:latin typeface="Consolas"/>
              </a:rPr>
              <a:t>"</a:t>
            </a:r>
            <a:r>
              <a:rPr lang="it-IT" sz="2400" dirty="0" err="1">
                <a:solidFill>
                  <a:srgbClr val="800000"/>
                </a:solidFill>
                <a:latin typeface="Consolas"/>
              </a:rPr>
              <a:t>cloudfoundry</a:t>
            </a:r>
            <a:r>
              <a:rPr lang="it-IT" sz="2400" dirty="0">
                <a:solidFill>
                  <a:srgbClr val="800000"/>
                </a:solidFill>
                <a:latin typeface="Consolas"/>
              </a:rPr>
              <a: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r>
              <a:rPr lang="it-IT" sz="2400" dirty="0" err="1" smtClean="0">
                <a:latin typeface="Consolas"/>
              </a:rPr>
              <a:t>dataSource</a:t>
            </a:r>
            <a:endParaRPr lang="it-IT" sz="2400" dirty="0" smtClean="0">
              <a:latin typeface="Consolas"/>
            </a:endParaRPr>
          </a:p>
          <a:p>
            <a:r>
              <a:rPr lang="it-IT" sz="2400" dirty="0">
                <a:latin typeface="Consolas"/>
              </a:rPr>
              <a:t>	</a:t>
            </a:r>
            <a:r>
              <a:rPr lang="it-IT" sz="2400" dirty="0" smtClean="0">
                <a:latin typeface="Consolas"/>
              </a:rPr>
              <a:t>(@</a:t>
            </a:r>
            <a:r>
              <a:rPr lang="it-IT" sz="2400" dirty="0">
                <a:latin typeface="Consolas"/>
              </a:rPr>
              <a:t>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smtClean="0">
                <a:latin typeface="Consolas"/>
              </a:rPr>
              <a:t>	</a:t>
            </a:r>
            <a:r>
              <a:rPr lang="it-IT" sz="2400" dirty="0" err="1" smtClean="0">
                <a:latin typeface="Consolas"/>
              </a:rPr>
              <a:t>jdbcUrl</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err="1">
                <a:solidFill>
                  <a:srgbClr val="0000FF"/>
                </a:solidFill>
                <a:latin typeface="Consolas"/>
              </a:rPr>
              <a:t>try</a:t>
            </a: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SimpleDriverDataSource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com.mysql.jdbc.Driver.</a:t>
            </a:r>
            <a:r>
              <a:rPr lang="it-IT" sz="2400" dirty="0" err="1">
                <a:solidFill>
                  <a:srgbClr val="0000FF"/>
                </a:solidFill>
                <a:latin typeface="Consolas"/>
              </a:rPr>
              <a:t>class</a:t>
            </a:r>
            <a:r>
              <a:rPr lang="it-IT" sz="2400" dirty="0" err="1">
                <a:latin typeface="Consolas"/>
              </a:rPr>
              <a:t>.newInstance</a:t>
            </a:r>
            <a:r>
              <a:rPr lang="it-IT" sz="2400" dirty="0">
                <a:latin typeface="Consolas"/>
              </a:rPr>
              <a:t>() ,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catch</a:t>
            </a:r>
            <a:r>
              <a:rPr lang="it-IT" sz="2400" dirty="0">
                <a:latin typeface="Consolas"/>
              </a:rPr>
              <a:t> (</a:t>
            </a:r>
            <a:r>
              <a:rPr lang="it-IT" sz="2400" dirty="0" err="1">
                <a:latin typeface="Consolas"/>
              </a:rPr>
              <a:t>Exception</a:t>
            </a:r>
            <a:r>
              <a:rPr lang="it-IT" sz="2400" dirty="0">
                <a:latin typeface="Consolas"/>
              </a:rPr>
              <a:t> e) { </a:t>
            </a:r>
            <a:br>
              <a:rPr lang="it-IT" sz="2400" dirty="0">
                <a:latin typeface="Consolas"/>
              </a:rPr>
            </a:br>
            <a:r>
              <a:rPr lang="it-IT" sz="2400" dirty="0">
                <a:latin typeface="Consolas"/>
              </a:rPr>
              <a:t>            </a:t>
            </a:r>
            <a:r>
              <a:rPr lang="it-IT" sz="2400" dirty="0" err="1">
                <a:solidFill>
                  <a:srgbClr val="0000FF"/>
                </a:solidFill>
                <a:latin typeface="Consolas"/>
              </a:rPr>
              <a:t>throw</a:t>
            </a:r>
            <a:r>
              <a:rPr lang="it-IT" sz="2400" dirty="0">
                <a:latin typeface="Consolas"/>
              </a:rPr>
              <a:t> </a:t>
            </a:r>
            <a:r>
              <a:rPr lang="it-IT" sz="2400" dirty="0">
                <a:solidFill>
                  <a:srgbClr val="0000FF"/>
                </a:solidFill>
                <a:latin typeface="Consolas"/>
              </a:rPr>
              <a:t>new</a:t>
            </a:r>
            <a:r>
              <a:rPr lang="it-IT" sz="2400" dirty="0">
                <a:latin typeface="Consolas"/>
              </a:rPr>
              <a:t> </a:t>
            </a:r>
            <a:r>
              <a:rPr lang="it-IT" sz="2400" dirty="0" err="1">
                <a:latin typeface="Consolas"/>
              </a:rPr>
              <a:t>RuntimeException</a:t>
            </a:r>
            <a:r>
              <a:rPr lang="it-IT" sz="2400" dirty="0">
                <a:latin typeface="Consolas"/>
              </a:rPr>
              <a:t>(e)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@Bean </a:t>
            </a:r>
            <a:br>
              <a:rPr lang="it-IT" sz="2400" dirty="0">
                <a:latin typeface="Consolas"/>
              </a:rPr>
            </a:br>
            <a:r>
              <a:rPr lang="it-IT" sz="2400" dirty="0">
                <a:latin typeface="Consolas"/>
              </a:rPr>
              <a:t>    </a:t>
            </a:r>
            <a:r>
              <a:rPr lang="it-IT" sz="2400" dirty="0" err="1">
                <a:latin typeface="Consolas"/>
              </a:rPr>
              <a:t>CommandLineRunner</a:t>
            </a:r>
            <a:r>
              <a:rPr lang="it-IT" sz="2400" dirty="0">
                <a:latin typeface="Consolas"/>
              </a:rPr>
              <a:t> </a:t>
            </a:r>
            <a:r>
              <a:rPr lang="it-IT" sz="2400" dirty="0" err="1">
                <a:latin typeface="Consolas"/>
              </a:rPr>
              <a:t>checkDatasource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DataSourceProperties</a:t>
            </a:r>
            <a:r>
              <a:rPr lang="it-IT" sz="2400" dirty="0">
                <a:latin typeface="Consolas"/>
              </a:rPr>
              <a:t> </a:t>
            </a:r>
            <a:r>
              <a:rPr lang="it-IT" sz="2400" dirty="0" err="1">
                <a:latin typeface="Consolas"/>
              </a:rPr>
              <a:t>dataSourceProps</a:t>
            </a:r>
            <a:r>
              <a:rPr lang="it-IT" sz="2400" dirty="0">
                <a:latin typeface="Consolas"/>
              </a:rPr>
              <a:t>, </a:t>
            </a:r>
            <a:br>
              <a:rPr lang="it-IT" sz="2400" dirty="0">
                <a:latin typeface="Consolas"/>
              </a:rPr>
            </a:br>
            <a:r>
              <a:rPr lang="it-IT" sz="2400" dirty="0">
                <a:latin typeface="Consolas"/>
              </a:rPr>
              <a:t>            @Value(</a:t>
            </a:r>
            <a:r>
              <a:rPr lang="it-IT" sz="2400" dirty="0">
                <a:solidFill>
                  <a:srgbClr val="800000"/>
                </a:solidFill>
                <a:latin typeface="Consolas"/>
              </a:rPr>
              <a:t>"${</a:t>
            </a:r>
            <a:r>
              <a:rPr lang="it-IT" sz="2400" dirty="0" err="1">
                <a:solidFill>
                  <a:srgbClr val="800000"/>
                </a:solidFill>
                <a:latin typeface="Consolas"/>
              </a:rPr>
              <a:t>cloud.services.mySqlBackingServices.connection.jdbcurl</a:t>
            </a:r>
            <a:r>
              <a:rPr lang="it-IT" sz="2400" dirty="0">
                <a:solidFill>
                  <a:srgbClr val="800000"/>
                </a:solidFill>
                <a:latin typeface="Consolas"/>
              </a:rPr>
              <a:t>:}"</a:t>
            </a:r>
            <a:r>
              <a:rPr lang="it-IT" sz="2400" dirty="0">
                <a:latin typeface="Consolas"/>
              </a:rPr>
              <a:t>) </a:t>
            </a:r>
            <a:r>
              <a:rPr lang="it-IT" sz="2400" dirty="0" err="1">
                <a:latin typeface="Consolas"/>
              </a:rPr>
              <a:t>String</a:t>
            </a:r>
            <a:r>
              <a:rPr lang="it-IT" sz="2400" dirty="0">
                <a:latin typeface="Consolas"/>
              </a:rPr>
              <a:t> </a:t>
            </a:r>
            <a:r>
              <a:rPr lang="it-IT" sz="2400" dirty="0" err="1">
                <a:latin typeface="Consolas"/>
              </a:rPr>
              <a:t>jdbcUrl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err="1">
                <a:solidFill>
                  <a:srgbClr val="0000FF"/>
                </a:solidFill>
                <a:latin typeface="Consolas"/>
              </a:rPr>
              <a:t>return</a:t>
            </a:r>
            <a:r>
              <a:rPr lang="it-IT" sz="2400" dirty="0">
                <a:latin typeface="Consolas"/>
              </a:rPr>
              <a:t> </a:t>
            </a:r>
            <a:r>
              <a:rPr lang="it-IT" sz="2400" dirty="0" err="1">
                <a:latin typeface="Consolas"/>
              </a:rPr>
              <a:t>args</a:t>
            </a:r>
            <a:r>
              <a:rPr lang="it-IT" sz="2400" dirty="0">
                <a:latin typeface="Consolas"/>
              </a:rPr>
              <a:t> -&gt; </a:t>
            </a:r>
            <a:endParaRPr lang="it-IT" sz="2400" dirty="0" smtClean="0">
              <a:latin typeface="Consolas"/>
            </a:endParaRPr>
          </a:p>
          <a:p>
            <a:r>
              <a:rPr lang="it-IT" sz="2400" dirty="0">
                <a:latin typeface="Consolas"/>
              </a:rPr>
              <a:t>	</a:t>
            </a:r>
            <a:r>
              <a:rPr lang="it-IT" sz="2400" dirty="0" smtClean="0">
                <a:latin typeface="Consolas"/>
              </a:rPr>
              <a:t>	</a:t>
            </a:r>
            <a:r>
              <a:rPr lang="it-IT" sz="2400" dirty="0" err="1" smtClean="0">
                <a:latin typeface="Consolas"/>
              </a:rPr>
              <a:t>System.</a:t>
            </a:r>
            <a:r>
              <a:rPr lang="it-IT" sz="2400" dirty="0" err="1" smtClean="0">
                <a:solidFill>
                  <a:srgbClr val="0000FF"/>
                </a:solidFill>
                <a:latin typeface="Consolas"/>
              </a:rPr>
              <a:t>out</a:t>
            </a:r>
            <a:r>
              <a:rPr lang="it-IT" sz="2400" dirty="0" err="1" smtClean="0">
                <a:latin typeface="Consolas"/>
              </a:rPr>
              <a:t>.println</a:t>
            </a:r>
            <a:r>
              <a:rPr lang="it-IT" sz="2400" dirty="0">
                <a:latin typeface="Consolas"/>
              </a:rPr>
              <a:t>(</a:t>
            </a:r>
            <a:r>
              <a:rPr lang="it-IT" sz="2400" dirty="0">
                <a:solidFill>
                  <a:srgbClr val="800000"/>
                </a:solidFill>
                <a:latin typeface="Consolas"/>
              </a:rPr>
              <a:t>"\n\n </a:t>
            </a:r>
            <a:r>
              <a:rPr lang="it-IT" sz="2400" dirty="0" err="1">
                <a:solidFill>
                  <a:srgbClr val="800000"/>
                </a:solidFill>
                <a:latin typeface="Consolas"/>
              </a:rPr>
              <a:t>cloud.services.mySqlBackingServices.connection.jdbcurl</a:t>
            </a:r>
            <a:r>
              <a:rPr lang="it-IT" sz="2400" dirty="0">
                <a:solidFill>
                  <a:srgbClr val="800000"/>
                </a:solidFill>
                <a:latin typeface="Consolas"/>
              </a:rPr>
              <a:t> JDBC URL="</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	+ </a:t>
            </a:r>
            <a:r>
              <a:rPr lang="it-IT" sz="2400" dirty="0" err="1">
                <a:latin typeface="Consolas"/>
              </a:rPr>
              <a:t>jdbcUrl</a:t>
            </a:r>
            <a:r>
              <a:rPr lang="it-IT" sz="2400" dirty="0">
                <a:latin typeface="Consolas"/>
              </a:rPr>
              <a:t> </a:t>
            </a:r>
            <a:r>
              <a:rPr lang="it-IT" sz="2400" dirty="0" smtClean="0">
                <a:latin typeface="Consolas"/>
              </a:rPr>
              <a:t>+</a:t>
            </a:r>
            <a:r>
              <a:rPr lang="it-IT" sz="2400" dirty="0" smtClean="0">
                <a:solidFill>
                  <a:srgbClr val="800000"/>
                </a:solidFill>
                <a:latin typeface="Consolas"/>
              </a:rPr>
              <a:t>	" </a:t>
            </a:r>
            <a:r>
              <a:rPr lang="it-IT" sz="2400" dirty="0">
                <a:solidFill>
                  <a:srgbClr val="800000"/>
                </a:solidFill>
                <a:latin typeface="Consolas"/>
              </a:rPr>
              <a:t>\n\n the DATASOURCE URL="</a:t>
            </a:r>
            <a:r>
              <a:rPr lang="it-IT" sz="2400" dirty="0">
                <a:latin typeface="Consolas"/>
              </a:rPr>
              <a:t> + </a:t>
            </a:r>
            <a:r>
              <a:rPr lang="it-IT" sz="2400" dirty="0" err="1">
                <a:latin typeface="Consolas"/>
              </a:rPr>
              <a:t>dataSourceProps.getUrl</a:t>
            </a:r>
            <a:r>
              <a:rPr lang="it-IT" sz="2400" dirty="0">
                <a:latin typeface="Consolas"/>
              </a:rPr>
              <a:t>() + </a:t>
            </a:r>
            <a:r>
              <a:rPr lang="it-IT" sz="2400" dirty="0">
                <a:solidFill>
                  <a:srgbClr val="800000"/>
                </a:solidFill>
                <a:latin typeface="Consolas"/>
              </a:rPr>
              <a:t>".\n\n"</a:t>
            </a:r>
            <a:r>
              <a:rPr lang="it-IT" sz="2400" dirty="0">
                <a:latin typeface="Consolas"/>
              </a:rPr>
              <a:t>);   </a:t>
            </a:r>
            <a:r>
              <a:rPr lang="it-IT" sz="2400" dirty="0" smtClean="0">
                <a:latin typeface="Consolas"/>
              </a:rPr>
              <a:t>}}</a:t>
            </a:r>
            <a:endParaRPr lang="it-IT" sz="2400" dirty="0">
              <a:latin typeface="Consolas"/>
            </a:endParaRPr>
          </a:p>
          <a:p>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5201178" cy="44648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501658"/>
            <a:ext cx="16641338"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7736616" y="5201816"/>
            <a:ext cx="5904656" cy="5544616"/>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animEffect transition="in" filter="fade">
                                      <p:cBhvr>
                                        <p:cTn id="23"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P spid="14"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247864"/>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2800" b="1" dirty="0">
              <a:solidFill>
                <a:srgbClr val="00B050"/>
              </a:solidFill>
              <a:latin typeface="Consolas"/>
            </a:endParaRPr>
          </a:p>
        </p:txBody>
      </p:sp>
      <p:sp>
        <p:nvSpPr>
          <p:cNvPr id="42" name="Rettangolo 41"/>
          <p:cNvSpPr/>
          <p:nvPr/>
        </p:nvSpPr>
        <p:spPr bwMode="auto">
          <a:xfrm>
            <a:off x="1057498" y="4957216"/>
            <a:ext cx="2194368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a:spLocks noGrp="1"/>
          </p:cNvSpPr>
          <p:nvPr>
            <p:ph idx="1"/>
          </p:nvPr>
        </p:nvSpPr>
        <p:spPr>
          <a:xfrm>
            <a:off x="15203313" y="8568199"/>
            <a:ext cx="7722434" cy="3374510"/>
          </a:xfrm>
        </p:spPr>
        <p:txBody>
          <a:bodyPr/>
          <a:lstStyle/>
          <a:p>
            <a:r>
              <a:rPr lang="it-IT" dirty="0" smtClean="0"/>
              <a:t>Log </a:t>
            </a:r>
            <a:r>
              <a:rPr lang="it-IT" dirty="0" err="1" smtClean="0"/>
              <a:t>evidence</a:t>
            </a:r>
            <a:r>
              <a:rPr lang="it-IT" dirty="0" smtClean="0"/>
              <a:t> of </a:t>
            </a:r>
            <a:r>
              <a:rPr lang="it-IT" dirty="0" err="1" smtClean="0"/>
              <a:t>application</a:t>
            </a:r>
            <a:r>
              <a:rPr lang="it-IT" dirty="0" smtClean="0"/>
              <a:t> startup</a:t>
            </a:r>
          </a:p>
          <a:p>
            <a:pPr lvl="1"/>
            <a:r>
              <a:rPr lang="it-IT" dirty="0" smtClean="0"/>
              <a:t>JDBC URL</a:t>
            </a:r>
          </a:p>
          <a:p>
            <a:endParaRPr lang="it-IT" dirty="0" smtClean="0"/>
          </a:p>
          <a:p>
            <a:endParaRPr lang="it-IT" dirty="0" smtClean="0"/>
          </a:p>
          <a:p>
            <a:endParaRPr lang="it-IT" dirty="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Segnaposto contenuto 2"/>
          <p:cNvSpPr>
            <a:spLocks noGrp="1"/>
          </p:cNvSpPr>
          <p:nvPr>
            <p:ph idx="1"/>
          </p:nvPr>
        </p:nvSpPr>
        <p:spPr>
          <a:xfrm>
            <a:off x="15203312" y="5415083"/>
            <a:ext cx="8653983" cy="5333805"/>
          </a:xfrm>
        </p:spPr>
        <p:txBody>
          <a:bodyPr/>
          <a:lstStyle/>
          <a:p>
            <a:r>
              <a:rPr lang="it-IT" dirty="0" smtClean="0"/>
              <a:t>The </a:t>
            </a:r>
            <a:r>
              <a:rPr lang="it-IT" dirty="0" err="1" smtClean="0"/>
              <a:t>deployment</a:t>
            </a:r>
            <a:r>
              <a:rPr lang="it-IT" dirty="0" smtClean="0"/>
              <a:t> with the </a:t>
            </a:r>
            <a:r>
              <a:rPr lang="it-IT" dirty="0" err="1" smtClean="0"/>
              <a:t>wizard</a:t>
            </a:r>
            <a:r>
              <a:rPr lang="it-IT" dirty="0" smtClean="0"/>
              <a:t> of </a:t>
            </a:r>
            <a:r>
              <a:rPr lang="it-IT" dirty="0" err="1" smtClean="0"/>
              <a:t>Eclipes</a:t>
            </a:r>
            <a:r>
              <a:rPr lang="it-IT" dirty="0" smtClean="0"/>
              <a:t> </a:t>
            </a:r>
            <a:r>
              <a:rPr lang="it-IT" dirty="0" err="1" smtClean="0"/>
              <a:t>will</a:t>
            </a:r>
            <a:r>
              <a:rPr lang="it-IT" dirty="0" smtClean="0"/>
              <a:t> use the </a:t>
            </a:r>
            <a:r>
              <a:rPr lang="it-IT" dirty="0" err="1" smtClean="0"/>
              <a:t>Manifest</a:t>
            </a:r>
            <a:r>
              <a:rPr lang="it-IT" dirty="0" smtClean="0"/>
              <a: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15203313" y="5417840"/>
            <a:ext cx="7722434" cy="6524869"/>
          </a:xfrm>
        </p:spPr>
        <p:txBody>
          <a:bodyPr/>
          <a:lstStyle/>
          <a:p>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a:t>
            </a:r>
            <a:r>
              <a:rPr lang="it-IT" dirty="0" err="1" smtClean="0"/>
              <a:t>deployment</a:t>
            </a:r>
            <a:r>
              <a:rPr lang="it-IT" dirty="0" smtClean="0"/>
              <a:t>  </a:t>
            </a:r>
          </a:p>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4" grpId="0" animBg="1"/>
      <p:bldP spid="15" grpId="0" animBg="1"/>
      <p:bldP spid="17" grpId="0" animBg="1"/>
      <p:bldP spid="18" grpId="0" animBg="1"/>
      <p:bldP spid="23"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en-US" dirty="0"/>
              <a:t>across services </a:t>
            </a:r>
            <a:endParaRPr lang="it-IT" dirty="0"/>
          </a:p>
        </p:txBody>
      </p:sp>
      <p:sp>
        <p:nvSpPr>
          <p:cNvPr id="3" name="Segnaposto contenuto 2"/>
          <p:cNvSpPr>
            <a:spLocks noGrp="1"/>
          </p:cNvSpPr>
          <p:nvPr>
            <p:ph idx="1"/>
          </p:nvPr>
        </p:nvSpPr>
        <p:spPr>
          <a:xfrm>
            <a:off x="886744" y="1673424"/>
            <a:ext cx="23134637" cy="7128792"/>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smtClean="0"/>
              <a:t>With </a:t>
            </a:r>
            <a:r>
              <a:rPr lang="it-IT" sz="3600" dirty="0" err="1" smtClean="0"/>
              <a:t>this</a:t>
            </a:r>
            <a:r>
              <a:rPr lang="it-IT" sz="3600" dirty="0" smtClean="0"/>
              <a:t> </a:t>
            </a:r>
            <a:r>
              <a:rPr lang="it-IT" sz="3600" dirty="0" err="1" smtClean="0"/>
              <a:t>approach</a:t>
            </a:r>
            <a:r>
              <a:rPr lang="it-IT" sz="3600" dirty="0" smtClean="0"/>
              <a:t> the design </a:t>
            </a:r>
            <a:r>
              <a:rPr lang="it-IT" sz="3600" dirty="0"/>
              <a:t>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smtClean="0"/>
              <a:t>distributed</a:t>
            </a:r>
            <a:r>
              <a:rPr lang="it-IT" sz="3600" dirty="0" smtClean="0"/>
              <a:t> data </a:t>
            </a:r>
            <a:r>
              <a:rPr lang="it-IT" sz="3600" dirty="0" err="1" smtClean="0"/>
              <a:t>transaction</a:t>
            </a:r>
            <a:r>
              <a:rPr lang="it-IT" sz="3600" dirty="0" smtClean="0"/>
              <a:t> </a:t>
            </a:r>
            <a:r>
              <a:rPr lang="it-IT" sz="3600" dirty="0" err="1" smtClean="0"/>
              <a:t>challenges</a:t>
            </a:r>
            <a:r>
              <a:rPr lang="it-IT" sz="3600" dirty="0" smtClean="0"/>
              <a:t>:</a:t>
            </a:r>
          </a:p>
          <a:p>
            <a:pPr lvl="2"/>
            <a:r>
              <a:rPr lang="en-US" sz="3600" dirty="0" smtClean="0"/>
              <a:t>Because some business transactions need to  span over multiple service, </a:t>
            </a:r>
            <a:r>
              <a:rPr lang="it-IT" sz="3600" dirty="0" err="1" smtClean="0"/>
              <a:t>we</a:t>
            </a:r>
            <a:r>
              <a:rPr lang="it-IT" sz="3600" dirty="0" smtClean="0"/>
              <a:t> </a:t>
            </a:r>
            <a:r>
              <a:rPr lang="it-IT" sz="3600" dirty="0" err="1"/>
              <a:t>need</a:t>
            </a:r>
            <a:r>
              <a:rPr lang="it-IT" sz="3600" dirty="0"/>
              <a:t> to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p>
          <a:p>
            <a:pPr lvl="2"/>
            <a:r>
              <a:rPr lang="it-IT" sz="3600" dirty="0" err="1" smtClean="0"/>
              <a:t>Besides</a:t>
            </a:r>
            <a:r>
              <a:rPr lang="it-IT" sz="3600" dirty="0" smtClean="0"/>
              <a:t>, </a:t>
            </a:r>
            <a:r>
              <a:rPr lang="it-IT" sz="3600" dirty="0" err="1" smtClean="0"/>
              <a:t>we</a:t>
            </a:r>
            <a:r>
              <a:rPr lang="it-IT" sz="3600" dirty="0" smtClean="0"/>
              <a:t> </a:t>
            </a:r>
            <a:r>
              <a:rPr lang="it-IT" sz="3600" dirty="0" err="1" smtClean="0"/>
              <a:t>need</a:t>
            </a:r>
            <a:r>
              <a:rPr lang="it-IT" sz="3600" dirty="0" smtClean="0"/>
              <a:t> </a:t>
            </a:r>
            <a:r>
              <a:rPr lang="it-IT" sz="3600" dirty="0" err="1" smtClean="0"/>
              <a:t>also</a:t>
            </a:r>
            <a:r>
              <a:rPr lang="it-IT" sz="3600" dirty="0" smtClean="0"/>
              <a:t> to </a:t>
            </a:r>
            <a:r>
              <a:rPr lang="it-IT" sz="3600" dirty="0" err="1" smtClean="0"/>
              <a:t>implement</a:t>
            </a:r>
            <a:r>
              <a:rPr lang="it-IT" sz="3600" dirty="0" smtClean="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smtClean="0"/>
              <a:t>.</a:t>
            </a:r>
            <a:endParaRPr lang="it-IT"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529408"/>
            <a:ext cx="23134637" cy="11521280"/>
          </a:xfrm>
        </p:spPr>
        <p:txBody>
          <a:bodyPr/>
          <a:lstStyle/>
          <a:p>
            <a:r>
              <a:rPr lang="en-US" sz="3600" dirty="0" smtClean="0"/>
              <a:t>An event-driven architecture is the </a:t>
            </a:r>
            <a:r>
              <a:rPr lang="en-US" sz="3600" dirty="0"/>
              <a:t>mechanism that will ensure data consistency across </a:t>
            </a:r>
            <a:r>
              <a:rPr lang="en-US" sz="3600" dirty="0" smtClean="0"/>
              <a:t>services, by means of e a dedicated broker that will be in charge of distributing </a:t>
            </a:r>
            <a:r>
              <a:rPr lang="en-US" sz="3600" dirty="0"/>
              <a:t>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a:t>
            </a:r>
            <a:r>
              <a:rPr lang="en-US" sz="3600" dirty="0" smtClean="0"/>
              <a:t>management</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smtClean="0"/>
              <a:t>application</a:t>
            </a:r>
            <a:r>
              <a:rPr lang="it-IT" sz="3600" dirty="0" smtClean="0"/>
              <a:t> and/or </a:t>
            </a:r>
            <a:r>
              <a:rPr lang="it-IT" sz="3600" dirty="0" err="1" smtClean="0"/>
              <a:t>infrastructure</a:t>
            </a:r>
            <a:r>
              <a:rPr lang="it-IT" sz="3600" dirty="0" smtClean="0"/>
              <a:t> </a:t>
            </a:r>
            <a:r>
              <a:rPr lang="it-IT" sz="3600" dirty="0" err="1" smtClean="0"/>
              <a:t>failures</a:t>
            </a:r>
            <a:endParaRPr lang="it-IT" sz="3600" dirty="0"/>
          </a:p>
          <a:p>
            <a:pPr lvl="1"/>
            <a:endParaRPr lang="it-IT" sz="3600" dirty="0"/>
          </a:p>
          <a:p>
            <a:r>
              <a:rPr lang="it-IT" sz="3600" dirty="0" smtClean="0"/>
              <a:t>The </a:t>
            </a:r>
            <a:r>
              <a:rPr lang="it-IT" sz="3600" dirty="0" err="1" smtClean="0"/>
              <a:t>possilbe</a:t>
            </a:r>
            <a:r>
              <a:rPr lang="it-IT" sz="3600" dirty="0" smtClean="0"/>
              <a:t> </a:t>
            </a:r>
            <a:r>
              <a:rPr lang="it-IT" sz="3600" dirty="0" err="1" smtClean="0"/>
              <a:t>failures</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p>
          <a:p>
            <a:r>
              <a:rPr lang="it-IT" sz="3600" dirty="0" err="1" smtClean="0"/>
              <a:t>Eventually</a:t>
            </a:r>
            <a:r>
              <a:rPr lang="it-IT" sz="3600" dirty="0" smtClean="0"/>
              <a:t> the broker </a:t>
            </a:r>
            <a:r>
              <a:rPr lang="it-IT" sz="3600" dirty="0" err="1" smtClean="0"/>
              <a:t>could</a:t>
            </a:r>
            <a:r>
              <a:rPr lang="it-IT" sz="3600" dirty="0" smtClean="0"/>
              <a:t> be </a:t>
            </a:r>
            <a:r>
              <a:rPr lang="it-IT" sz="3600" dirty="0" err="1" smtClean="0"/>
              <a:t>scaled</a:t>
            </a:r>
            <a:r>
              <a:rPr lang="it-IT" sz="3600" dirty="0" smtClean="0"/>
              <a:t> out </a:t>
            </a:r>
            <a:r>
              <a:rPr lang="it-IT" sz="3600" dirty="0" err="1" smtClean="0"/>
              <a:t>indipendenplty</a:t>
            </a:r>
            <a:r>
              <a:rPr lang="it-IT" sz="3600" dirty="0" smtClean="0"/>
              <a:t> from the </a:t>
            </a:r>
            <a:r>
              <a:rPr lang="it-IT" sz="3600" dirty="0" err="1" smtClean="0"/>
              <a:t>rest</a:t>
            </a:r>
            <a:r>
              <a:rPr lang="it-IT" sz="3600" dirty="0" smtClean="0"/>
              <a:t> of the </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
        <p:nvSpPr>
          <p:cNvPr id="21" name="Rectangle 1"/>
          <p:cNvSpPr>
            <a:spLocks noGrp="1" noChangeArrowheads="1"/>
          </p:cNvSpPr>
          <p:nvPr>
            <p:ph type="title"/>
          </p:nvPr>
        </p:nvSpPr>
        <p:spPr>
          <a:xfrm>
            <a:off x="617538" y="241300"/>
            <a:ext cx="23134637" cy="1358900"/>
          </a:xfrm>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a:t>Service </a:t>
            </a:r>
            <a:r>
              <a:rPr lang="it-IT" dirty="0" err="1"/>
              <a:t>Discovery</a:t>
            </a:r>
            <a:r>
              <a:rPr lang="it-IT" dirty="0"/>
              <a:t> </a:t>
            </a:r>
          </a:p>
        </p:txBody>
      </p:sp>
      <p:sp>
        <p:nvSpPr>
          <p:cNvPr id="3" name="Segnaposto contenuto 2"/>
          <p:cNvSpPr>
            <a:spLocks noGrp="1"/>
          </p:cNvSpPr>
          <p:nvPr>
            <p:ph idx="1"/>
          </p:nvPr>
        </p:nvSpPr>
        <p:spPr>
          <a:xfrm>
            <a:off x="598712" y="2033464"/>
            <a:ext cx="23134637" cy="6192688"/>
          </a:xfrm>
        </p:spPr>
        <p:txBody>
          <a:bodyPr/>
          <a:lstStyle/>
          <a:p>
            <a:r>
              <a:rPr lang="en-US" dirty="0" smtClean="0"/>
              <a:t>Service discovery  is one of the key tenets of a </a:t>
            </a:r>
            <a:r>
              <a:rPr lang="en-US" dirty="0" err="1" smtClean="0"/>
              <a:t>microservices</a:t>
            </a:r>
            <a:r>
              <a:rPr lang="en-US" dirty="0" smtClean="0"/>
              <a:t> based architecture.</a:t>
            </a:r>
          </a:p>
          <a:p>
            <a:r>
              <a:rPr lang="en-US" dirty="0" smtClean="0"/>
              <a:t>This pattern allows </a:t>
            </a:r>
            <a:r>
              <a:rPr lang="en-US" dirty="0" err="1" smtClean="0"/>
              <a:t>microservices</a:t>
            </a:r>
            <a:r>
              <a:rPr lang="en-US" dirty="0" smtClean="0"/>
              <a:t> to find each other dynamically without a p2p wiring, </a:t>
            </a:r>
          </a:p>
          <a:p>
            <a:r>
              <a:rPr lang="en-US" dirty="0" smtClean="0"/>
              <a:t>Eureka it the Netflix Discovery Service provider. It consists of two modules: </a:t>
            </a:r>
          </a:p>
          <a:p>
            <a:pPr lvl="2"/>
            <a:r>
              <a:rPr lang="en-US" dirty="0" smtClean="0"/>
              <a:t> “</a:t>
            </a:r>
            <a:r>
              <a:rPr lang="en-US" b="1" dirty="0" smtClean="0"/>
              <a:t>Eureka server</a:t>
            </a:r>
            <a:r>
              <a:rPr lang="en-US" dirty="0" smtClean="0"/>
              <a:t>” is a REST based service for locating services with the purpose of load balancing and failover of middle-tier servers. </a:t>
            </a:r>
          </a:p>
          <a:p>
            <a:pPr lvl="2" eaLnBrk="1" fontAlgn="t" hangingPunct="1"/>
            <a:r>
              <a:rPr lang="en-US" dirty="0" smtClean="0"/>
              <a:t> “</a:t>
            </a:r>
            <a:r>
              <a:rPr lang="en-US" b="1" dirty="0" smtClean="0"/>
              <a:t>Eureka Client”</a:t>
            </a:r>
            <a:r>
              <a:rPr lang="en-US" dirty="0" smtClean="0"/>
              <a:t>, a Java-based client component, which interact with the Eureka server, and has a built-in load balancer that achieve basic round-robin load balancing. </a:t>
            </a:r>
          </a:p>
          <a:p>
            <a:pPr marL="0" indent="0">
              <a:buNone/>
            </a:pPr>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7652</TotalTime>
  <Pages>0</Pages>
  <Words>8118</Words>
  <Characters>0</Characters>
  <Application>Microsoft Office PowerPoint</Application>
  <PresentationFormat>Personalizzato</PresentationFormat>
  <Lines>0</Lines>
  <Paragraphs>1416</Paragraphs>
  <Slides>137</Slides>
  <Notes>30</Notes>
  <HiddenSlides>0</HiddenSlides>
  <MMClips>0</MMClips>
  <ScaleCrop>false</ScaleCrop>
  <HeadingPairs>
    <vt:vector size="4" baseType="variant">
      <vt:variant>
        <vt:lpstr>Tema</vt:lpstr>
      </vt:variant>
      <vt:variant>
        <vt:i4>3</vt:i4>
      </vt:variant>
      <vt:variant>
        <vt:lpstr>Titoli diapositive</vt:lpstr>
      </vt:variant>
      <vt:variant>
        <vt:i4>137</vt:i4>
      </vt:variant>
    </vt:vector>
  </HeadingPairs>
  <TitlesOfParts>
    <vt:vector size="140"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Business context – old</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Microservices: the «Database per Service» pattern</vt:lpstr>
      <vt:lpstr>Microservices based architecture –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Apache Kafka message broker</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Microservice layout</vt:lpstr>
      <vt:lpstr>Presentazione standard di PowerPoint</vt:lpstr>
      <vt:lpstr>Presentazione standard di PowerPoint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[INTEGRATION TEST]</vt:lpstr>
      <vt:lpstr>INTEGRATION TEST</vt:lpstr>
      <vt:lpstr>INTEGRATION TEST</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Presentazione standard di PowerPoint</vt:lpstr>
      <vt:lpstr>Microservices: data consistency across services </vt:lpstr>
      <vt:lpstr>Microservices: event driven architecture </vt:lpstr>
      <vt:lpstr>[Event driven architecture: base model]</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Service Discovery </vt:lpstr>
      <vt:lpstr>Netflix Eureka: specifications</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Load balancing: Netflix Ribbon </vt:lpstr>
      <vt:lpstr>Service discovery, dynamic routing and load balancing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lpstr>Docker</vt:lpstr>
      <vt:lpstr>Docker and Spring Boot </vt:lpstr>
      <vt:lpstr>Docker commands Docker to package Spring Boot applications</vt:lpstr>
      <vt:lpstr>Docker</vt:lpstr>
      <vt:lpstr>[Docker Hub]</vt:lpstr>
      <vt:lpstr>[Docker Hub]</vt:lpstr>
      <vt:lpstr>Presentazione standard di PowerPoint</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1293</cp:revision>
  <cp:lastPrinted>2016-09-29T13:44:10Z</cp:lastPrinted>
  <dcterms:modified xsi:type="dcterms:W3CDTF">2016-10-04T16:37:02Z</dcterms:modified>
</cp:coreProperties>
</file>